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0" r:id="rId1"/>
  </p:sldMasterIdLst>
  <p:notesMasterIdLst>
    <p:notesMasterId r:id="rId12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6" r:id="rId9"/>
    <p:sldId id="268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4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8357-6DC1-934C-8E66-FDB24038D462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24927-A37A-B74A-BDB8-A1F22FD83B92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567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24927-A37A-B74A-BDB8-A1F22FD83B92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135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5/3/14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5/3/14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47B75507-49B8-AD4C-A3C2-24593973E0DE}" type="datetimeFigureOut">
              <a:rPr lang="en-US" smtClean="0"/>
              <a:t>5/3/14</a:t>
            </a:fld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3FF7232-BA6A-7C41-9EC0-3B65A1A21A4D}" type="slidenum">
              <a:rPr lang="es-ES_tradnl" smtClean="0"/>
              <a:t>‹#›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b="1" dirty="0" smtClean="0"/>
              <a:t>Gol </a:t>
            </a:r>
            <a:r>
              <a:rPr lang="es-ES_tradnl" b="1" dirty="0"/>
              <a:t>y</a:t>
            </a:r>
            <a:r>
              <a:rPr lang="es-ES_tradnl" b="1" dirty="0" smtClean="0"/>
              <a:t> español:</a:t>
            </a:r>
            <a:br>
              <a:rPr lang="es-ES_tradnl" b="1" dirty="0" smtClean="0"/>
            </a:br>
            <a:r>
              <a:rPr lang="es-ES_tradnl" dirty="0" smtClean="0"/>
              <a:t>La dialectología </a:t>
            </a:r>
            <a:r>
              <a:rPr lang="es-ES_tradnl" smtClean="0"/>
              <a:t>del fútbol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err="1" smtClean="0"/>
              <a:t>Simon</a:t>
            </a:r>
            <a:r>
              <a:rPr lang="es-ES_tradnl" dirty="0" smtClean="0"/>
              <a:t> Edber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5934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David Villa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Nació en </a:t>
            </a:r>
            <a:r>
              <a:rPr lang="es-ES_tradnl" dirty="0" err="1" smtClean="0"/>
              <a:t>Langreo</a:t>
            </a:r>
            <a:r>
              <a:rPr lang="es-ES_tradnl" dirty="0" smtClean="0"/>
              <a:t>, Asturias, España</a:t>
            </a:r>
            <a:endParaRPr lang="es-ES_tradn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702" y="3277100"/>
            <a:ext cx="4134722" cy="33143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906" y="337574"/>
            <a:ext cx="2410075" cy="306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85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Entrevista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ES_tradnl" dirty="0"/>
              <a:t>http://</a:t>
            </a:r>
            <a:r>
              <a:rPr lang="es-ES_tradnl" dirty="0" err="1"/>
              <a:t>www.youtube.com</a:t>
            </a:r>
            <a:r>
              <a:rPr lang="es-ES_tradnl" dirty="0"/>
              <a:t>/</a:t>
            </a:r>
            <a:r>
              <a:rPr lang="es-ES_tradnl" dirty="0" err="1"/>
              <a:t>watch?v</a:t>
            </a:r>
            <a:r>
              <a:rPr lang="es-ES_tradnl" dirty="0"/>
              <a:t>=jLW7PJr0h2s</a:t>
            </a:r>
          </a:p>
        </p:txBody>
      </p:sp>
    </p:spTree>
    <p:extLst>
      <p:ext uri="{BB962C8B-B14F-4D97-AF65-F5344CB8AC3E}">
        <p14:creationId xmlns:p14="http://schemas.microsoft.com/office/powerpoint/2010/main" val="544431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Transcripción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ES_tradnl" dirty="0"/>
              <a:t>“</a:t>
            </a:r>
            <a:r>
              <a:rPr lang="es-ES_tradnl" u="sng" dirty="0"/>
              <a:t>Sí</a:t>
            </a:r>
            <a:r>
              <a:rPr lang="es-ES_tradnl" dirty="0"/>
              <a:t>, contento, sobre todo porque los goles y el rendimiento entre el campo han servido para que el equipo cumpla los </a:t>
            </a:r>
            <a:r>
              <a:rPr lang="es-ES_tradnl" u="sng" dirty="0"/>
              <a:t>objetivos</a:t>
            </a:r>
            <a:r>
              <a:rPr lang="es-ES_tradnl" dirty="0"/>
              <a:t> a fin </a:t>
            </a:r>
            <a:r>
              <a:rPr lang="es-ES_tradnl" dirty="0" smtClean="0"/>
              <a:t>a </a:t>
            </a:r>
            <a:r>
              <a:rPr lang="es-ES_tradnl" dirty="0"/>
              <a:t>cabo siempre, como </a:t>
            </a:r>
            <a:r>
              <a:rPr lang="es-ES_tradnl" dirty="0" smtClean="0"/>
              <a:t>sabéis*. </a:t>
            </a:r>
            <a:r>
              <a:rPr lang="es-ES_tradnl" dirty="0"/>
              <a:t>Piensa más en colectivo que en el individual, intentemos ser realista y ver que el que venía en el </a:t>
            </a:r>
            <a:r>
              <a:rPr lang="es-ES_tradnl" dirty="0" smtClean="0"/>
              <a:t>horario, </a:t>
            </a:r>
            <a:r>
              <a:rPr lang="es-ES_tradnl" dirty="0"/>
              <a:t>que </a:t>
            </a:r>
            <a:r>
              <a:rPr lang="es-ES_tradnl" u="sng" dirty="0"/>
              <a:t>este</a:t>
            </a:r>
            <a:r>
              <a:rPr lang="es-ES_tradnl" dirty="0"/>
              <a:t> club y este equipo sobre todo pues ya estaba hecho, ya viene de unos años jugando muy bien, siendo muy aguerrido, consiguiendo </a:t>
            </a:r>
            <a:r>
              <a:rPr lang="es-ES_tradnl" dirty="0" smtClean="0"/>
              <a:t>cosas importantes</a:t>
            </a:r>
            <a:r>
              <a:rPr lang="es-ES_tradnl" dirty="0"/>
              <a:t>, y bueno, creo que con el paso del tiempo, pues, poco a poco, pues cada vez me encuentro mejor dentro del sistema. Fue el club que más, desde el primer momento, pues me </a:t>
            </a:r>
            <a:r>
              <a:rPr lang="es-ES_tradnl" u="sng" dirty="0"/>
              <a:t>hizo</a:t>
            </a:r>
            <a:r>
              <a:rPr lang="es-ES_tradnl" dirty="0"/>
              <a:t> ver que más ganas tenía de estar, de que yo militara en su club.”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5284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Análisis: Norte de España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ES_tradnl" dirty="0" smtClean="0"/>
              <a:t>Rasgos Claves:</a:t>
            </a:r>
          </a:p>
          <a:p>
            <a:pPr marL="45720" indent="0">
              <a:buNone/>
            </a:pPr>
            <a:endParaRPr lang="es-ES_tradnl" dirty="0" smtClean="0"/>
          </a:p>
          <a:p>
            <a:pPr lvl="1"/>
            <a:r>
              <a:rPr lang="es-ES_tradnl" dirty="0" err="1" smtClean="0"/>
              <a:t>Apicalización</a:t>
            </a:r>
            <a:r>
              <a:rPr lang="es-ES_tradnl" dirty="0" smtClean="0"/>
              <a:t> de la /s/		(“</a:t>
            </a:r>
            <a:r>
              <a:rPr lang="es-ES_tradnl" u="sng" dirty="0" smtClean="0"/>
              <a:t>Sí</a:t>
            </a:r>
            <a:r>
              <a:rPr lang="es-ES_tradnl" dirty="0" smtClean="0"/>
              <a:t>”)</a:t>
            </a:r>
          </a:p>
          <a:p>
            <a:pPr lvl="1"/>
            <a:r>
              <a:rPr lang="es-ES_tradnl" dirty="0" smtClean="0"/>
              <a:t>Refuerzo de la /x/		(“</a:t>
            </a:r>
            <a:r>
              <a:rPr lang="es-ES_tradnl" u="sng" dirty="0" smtClean="0"/>
              <a:t>objetivos</a:t>
            </a:r>
            <a:r>
              <a:rPr lang="es-ES_tradnl" dirty="0" smtClean="0"/>
              <a:t>”)</a:t>
            </a:r>
          </a:p>
          <a:p>
            <a:pPr lvl="1"/>
            <a:r>
              <a:rPr lang="es-ES_tradnl" dirty="0"/>
              <a:t>Se mantiene la /s/ final	(“</a:t>
            </a:r>
            <a:r>
              <a:rPr lang="es-ES_tradnl" u="sng" dirty="0" smtClean="0"/>
              <a:t>este”</a:t>
            </a:r>
            <a:r>
              <a:rPr lang="es-ES_tradnl" dirty="0" smtClean="0"/>
              <a:t>)</a:t>
            </a:r>
          </a:p>
          <a:p>
            <a:pPr lvl="1"/>
            <a:r>
              <a:rPr lang="es-ES_tradnl" dirty="0" smtClean="0"/>
              <a:t>Distinción con [</a:t>
            </a:r>
            <a:r>
              <a:rPr lang="es-ES_tradnl" dirty="0" err="1" smtClean="0"/>
              <a:t>θ</a:t>
            </a:r>
            <a:r>
              <a:rPr lang="es-ES_tradnl" dirty="0" smtClean="0"/>
              <a:t>]		(“</a:t>
            </a:r>
            <a:r>
              <a:rPr lang="es-ES_tradnl" u="sng" dirty="0" smtClean="0"/>
              <a:t>hizo</a:t>
            </a:r>
            <a:r>
              <a:rPr lang="es-ES_tradnl" dirty="0" smtClean="0"/>
              <a:t>”)</a:t>
            </a:r>
          </a:p>
          <a:p>
            <a:pPr marL="320040" lvl="1" indent="0">
              <a:buNone/>
            </a:pPr>
            <a:endParaRPr lang="es-ES_tradnl" dirty="0"/>
          </a:p>
          <a:p>
            <a:pPr marL="320040" lvl="1" indent="0">
              <a:buNone/>
            </a:pPr>
            <a:r>
              <a:rPr lang="es-ES_tradnl" dirty="0"/>
              <a:t>No hay ninguna &lt;ll&gt; aquí</a:t>
            </a:r>
          </a:p>
          <a:p>
            <a:pPr marL="320040" lvl="1" indent="0">
              <a:buNone/>
            </a:pPr>
            <a:endParaRPr lang="es-ES_tradnl" dirty="0" smtClean="0"/>
          </a:p>
          <a:p>
            <a:pPr marL="320040" lvl="1" indent="0">
              <a:buNone/>
            </a:pPr>
            <a:r>
              <a:rPr lang="es-ES_tradnl" dirty="0" smtClean="0"/>
              <a:t>*Uso de la forma “vosotros”	(“sabéis”)</a:t>
            </a:r>
          </a:p>
        </p:txBody>
      </p:sp>
    </p:spTree>
    <p:extLst>
      <p:ext uri="{BB962C8B-B14F-4D97-AF65-F5344CB8AC3E}">
        <p14:creationId xmlns:p14="http://schemas.microsoft.com/office/powerpoint/2010/main" val="3971760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Lionel </a:t>
            </a:r>
            <a:r>
              <a:rPr lang="es-ES_tradnl" dirty="0" err="1" smtClean="0"/>
              <a:t>Messi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Nació en Rosario, Provincia de Santa Fe, Argentina</a:t>
            </a:r>
            <a:endParaRPr lang="es-ES_trad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922" y="3316475"/>
            <a:ext cx="2540000" cy="322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707" y="195560"/>
            <a:ext cx="2463893" cy="250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63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Entrevista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ES_tradnl" dirty="0"/>
              <a:t>http://</a:t>
            </a:r>
            <a:r>
              <a:rPr lang="es-ES_tradnl" dirty="0" err="1"/>
              <a:t>www.youtube.com</a:t>
            </a:r>
            <a:r>
              <a:rPr lang="es-ES_tradnl" dirty="0"/>
              <a:t>/</a:t>
            </a:r>
            <a:r>
              <a:rPr lang="es-ES_tradnl" dirty="0" err="1"/>
              <a:t>watch?v</a:t>
            </a:r>
            <a:r>
              <a:rPr lang="es-ES_tradnl" dirty="0"/>
              <a:t>=</a:t>
            </a:r>
            <a:r>
              <a:rPr lang="es-ES_tradnl" dirty="0" err="1"/>
              <a:t>REMEiluKI</a:t>
            </a:r>
            <a:r>
              <a:rPr lang="es-ES_tradnl" dirty="0"/>
              <a:t>-s</a:t>
            </a:r>
          </a:p>
        </p:txBody>
      </p:sp>
    </p:spTree>
    <p:extLst>
      <p:ext uri="{BB962C8B-B14F-4D97-AF65-F5344CB8AC3E}">
        <p14:creationId xmlns:p14="http://schemas.microsoft.com/office/powerpoint/2010/main" val="81821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Transcripción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/>
              <a:t>“No, nunca pensé eso. Siempre pensé en poder jugar al fútbol…de muy chiquito era mi sueño, y bueno, </a:t>
            </a:r>
            <a:r>
              <a:rPr lang="es-ES_tradnl" u="sng" dirty="0"/>
              <a:t>gracias</a:t>
            </a:r>
            <a:r>
              <a:rPr lang="es-ES_tradnl" dirty="0"/>
              <a:t> a Dios se me cumplió, y disfruto de lo que me </a:t>
            </a:r>
            <a:r>
              <a:rPr lang="es-ES_tradnl" dirty="0" smtClean="0"/>
              <a:t>pasa…”</a:t>
            </a:r>
          </a:p>
          <a:p>
            <a:r>
              <a:rPr lang="es-ES_tradnl" dirty="0" smtClean="0"/>
              <a:t>“Gracias a Dios, me fue muy bien, y </a:t>
            </a:r>
            <a:r>
              <a:rPr lang="es-ES_tradnl" u="sng" dirty="0" smtClean="0"/>
              <a:t>yo</a:t>
            </a:r>
            <a:r>
              <a:rPr lang="es-ES_tradnl" dirty="0" smtClean="0"/>
              <a:t> agradezco a toda la gente que habla de mí y que le gusta lo que hago. Eso me pone muy feliz.”</a:t>
            </a:r>
            <a:endParaRPr lang="es-ES_tradnl" dirty="0"/>
          </a:p>
          <a:p>
            <a:r>
              <a:rPr lang="es-ES_tradnl" dirty="0" smtClean="0"/>
              <a:t>“No, más que goles, sueño con conseguir títulos, que son más importantes que goles, ¿no? Tuve la suerte de poder conseguir todo en el Barcelona y me encantaría poder repetir </a:t>
            </a:r>
            <a:r>
              <a:rPr lang="es-ES_tradnl" u="sng" dirty="0" smtClean="0"/>
              <a:t>todos esos momentos</a:t>
            </a:r>
            <a:r>
              <a:rPr lang="es-ES_tradnl" dirty="0" smtClean="0"/>
              <a:t>, ganar cosas con mi selección argentina. Esos son mis sueños...”</a:t>
            </a:r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511349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Análisis: Tierras Bajas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s-ES_tradnl" dirty="0" smtClean="0"/>
              <a:t>Rasgos claves:</a:t>
            </a:r>
          </a:p>
          <a:p>
            <a:pPr lvl="1"/>
            <a:endParaRPr lang="es-ES_tradnl" dirty="0" smtClean="0"/>
          </a:p>
          <a:p>
            <a:pPr lvl="1"/>
            <a:r>
              <a:rPr lang="es-ES_tradnl" dirty="0" smtClean="0"/>
              <a:t>Seseo, no hay [</a:t>
            </a:r>
            <a:r>
              <a:rPr lang="es-ES_tradnl" dirty="0" err="1"/>
              <a:t>θ</a:t>
            </a:r>
            <a:r>
              <a:rPr lang="es-ES_tradnl" dirty="0"/>
              <a:t>]</a:t>
            </a:r>
            <a:r>
              <a:rPr lang="es-ES_tradnl" dirty="0" smtClean="0"/>
              <a:t>			(“</a:t>
            </a:r>
            <a:r>
              <a:rPr lang="es-ES_tradnl" u="sng" dirty="0" smtClean="0"/>
              <a:t>gracias</a:t>
            </a:r>
            <a:r>
              <a:rPr lang="es-ES_tradnl" dirty="0" smtClean="0"/>
              <a:t>”)</a:t>
            </a:r>
          </a:p>
          <a:p>
            <a:pPr lvl="1"/>
            <a:r>
              <a:rPr lang="es-ES_tradnl" dirty="0" smtClean="0"/>
              <a:t>/j/ → </a:t>
            </a:r>
            <a:r>
              <a:rPr lang="es-ES_tradnl" dirty="0"/>
              <a:t>[</a:t>
            </a:r>
            <a:r>
              <a:rPr lang="es-ES_tradnl" dirty="0" smtClean="0"/>
              <a:t>∫]</a:t>
            </a:r>
            <a:r>
              <a:rPr lang="es-ES_tradnl" dirty="0" smtClean="0"/>
              <a:t>				(“</a:t>
            </a:r>
            <a:r>
              <a:rPr lang="es-ES_tradnl" u="sng" dirty="0" smtClean="0"/>
              <a:t>yo</a:t>
            </a:r>
            <a:r>
              <a:rPr lang="es-ES_tradnl" dirty="0" smtClean="0"/>
              <a:t>”)</a:t>
            </a:r>
          </a:p>
          <a:p>
            <a:pPr lvl="3"/>
            <a:r>
              <a:rPr lang="es-ES_tradnl" dirty="0" smtClean="0"/>
              <a:t>típico del castellano rioplatense</a:t>
            </a:r>
          </a:p>
          <a:p>
            <a:pPr lvl="1"/>
            <a:r>
              <a:rPr lang="es-ES_tradnl" dirty="0" smtClean="0"/>
              <a:t>Aspiración o elisión de la /s/ final	(“</a:t>
            </a:r>
            <a:r>
              <a:rPr lang="es-ES_tradnl" u="sng" dirty="0" smtClean="0"/>
              <a:t>todos esos momentos</a:t>
            </a:r>
            <a:r>
              <a:rPr lang="es-ES_tradnl" dirty="0" smtClean="0"/>
              <a:t>”)</a:t>
            </a:r>
          </a:p>
          <a:p>
            <a:pPr marL="320040" lvl="1" indent="0">
              <a:buNone/>
            </a:pPr>
            <a:endParaRPr lang="es-ES_tradnl" dirty="0"/>
          </a:p>
          <a:p>
            <a:pPr marL="320040" lvl="1" indent="0">
              <a:buNone/>
            </a:pPr>
            <a:r>
              <a:rPr lang="es-ES_tradnl" dirty="0" smtClean="0"/>
              <a:t>Tampoco hay &lt;ll&gt; aquí</a:t>
            </a:r>
          </a:p>
        </p:txBody>
      </p:sp>
    </p:spTree>
    <p:extLst>
      <p:ext uri="{BB962C8B-B14F-4D97-AF65-F5344CB8AC3E}">
        <p14:creationId xmlns:p14="http://schemas.microsoft.com/office/powerpoint/2010/main" val="374643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89000"/>
            <a:ext cx="762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49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321</TotalTime>
  <Words>362</Words>
  <Application>Microsoft Macintosh PowerPoint</Application>
  <PresentationFormat>On-screen Show (4:3)</PresentationFormat>
  <Paragraphs>37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Perspective</vt:lpstr>
      <vt:lpstr>Gol y español: La dialectología del fútbol</vt:lpstr>
      <vt:lpstr>David Villa</vt:lpstr>
      <vt:lpstr>Entrevista</vt:lpstr>
      <vt:lpstr>Transcripción</vt:lpstr>
      <vt:lpstr>Análisis: Norte de España</vt:lpstr>
      <vt:lpstr>Lionel Messi</vt:lpstr>
      <vt:lpstr>Entrevista</vt:lpstr>
      <vt:lpstr>Transcripción</vt:lpstr>
      <vt:lpstr>Análisis: Tierras Bajas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dialectología del fútbol</dc:title>
  <dc:creator>Simon Edber</dc:creator>
  <cp:lastModifiedBy>Simon Edber</cp:lastModifiedBy>
  <cp:revision>30</cp:revision>
  <dcterms:created xsi:type="dcterms:W3CDTF">2014-05-03T04:39:45Z</dcterms:created>
  <dcterms:modified xsi:type="dcterms:W3CDTF">2014-05-03T17:44:00Z</dcterms:modified>
</cp:coreProperties>
</file>