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m4a" ContentType="audi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4"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771" autoAdjust="0"/>
    <p:restoredTop sz="94646" autoAdjust="0"/>
  </p:normalViewPr>
  <p:slideViewPr>
    <p:cSldViewPr snapToGrid="0" snapToObjects="1">
      <p:cViewPr varScale="1">
        <p:scale>
          <a:sx n="82" d="100"/>
          <a:sy n="82" d="100"/>
        </p:scale>
        <p:origin x="-220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43AF36-D9E9-F642-94C2-2EC3DB7DF131}" type="datetimeFigureOut">
              <a:rPr lang="en-US" smtClean="0"/>
              <a:t>5/2/14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1147242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43AF36-D9E9-F642-94C2-2EC3DB7DF131}" type="datetimeFigureOut">
              <a:rPr lang="en-US" smtClean="0"/>
              <a:t>5/2/14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258770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43AF36-D9E9-F642-94C2-2EC3DB7DF131}" type="datetimeFigureOut">
              <a:rPr lang="en-US" smtClean="0"/>
              <a:t>5/2/14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118392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43AF36-D9E9-F642-94C2-2EC3DB7DF131}" type="datetimeFigureOut">
              <a:rPr lang="en-US" smtClean="0"/>
              <a:t>5/2/14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168705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43AF36-D9E9-F642-94C2-2EC3DB7DF131}" type="datetimeFigureOut">
              <a:rPr lang="en-US" smtClean="0"/>
              <a:t>5/2/14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2861468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43AF36-D9E9-F642-94C2-2EC3DB7DF131}" type="datetimeFigureOut">
              <a:rPr lang="en-US" smtClean="0"/>
              <a:t>5/2/14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3964844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43AF36-D9E9-F642-94C2-2EC3DB7DF131}" type="datetimeFigureOut">
              <a:rPr lang="en-US" smtClean="0"/>
              <a:t>5/2/14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4075399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43AF36-D9E9-F642-94C2-2EC3DB7DF131}" type="datetimeFigureOut">
              <a:rPr lang="en-US" smtClean="0"/>
              <a:t>5/2/14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25948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43AF36-D9E9-F642-94C2-2EC3DB7DF131}" type="datetimeFigureOut">
              <a:rPr lang="en-US" smtClean="0"/>
              <a:t>5/2/14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1659220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43AF36-D9E9-F642-94C2-2EC3DB7DF131}" type="datetimeFigureOut">
              <a:rPr lang="en-US" smtClean="0"/>
              <a:t>5/2/14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3749237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43AF36-D9E9-F642-94C2-2EC3DB7DF131}" type="datetimeFigureOut">
              <a:rPr lang="en-US" smtClean="0"/>
              <a:t>5/2/14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A5CF0-19D5-EA44-A785-C300483ADEAA}" type="slidenum">
              <a:rPr lang="en-US" smtClean="0"/>
              <a:t>‹#›</a:t>
            </a:fld>
            <a:endParaRPr lang="en-US"/>
          </a:p>
        </p:txBody>
      </p:sp>
    </p:spTree>
    <p:extLst>
      <p:ext uri="{BB962C8B-B14F-4D97-AF65-F5344CB8AC3E}">
        <p14:creationId xmlns:p14="http://schemas.microsoft.com/office/powerpoint/2010/main" val="819549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3AF36-D9E9-F642-94C2-2EC3DB7DF131}" type="datetimeFigureOut">
              <a:rPr lang="en-US" smtClean="0"/>
              <a:t>5/2/14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A5CF0-19D5-EA44-A785-C300483ADEAA}" type="slidenum">
              <a:rPr lang="en-US" smtClean="0"/>
              <a:t>‹#›</a:t>
            </a:fld>
            <a:endParaRPr lang="en-US"/>
          </a:p>
        </p:txBody>
      </p:sp>
    </p:spTree>
    <p:extLst>
      <p:ext uri="{BB962C8B-B14F-4D97-AF65-F5344CB8AC3E}">
        <p14:creationId xmlns:p14="http://schemas.microsoft.com/office/powerpoint/2010/main" val="415629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5po3PmnpMxc"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png"/><Relationship Id="rId1" Type="http://schemas.microsoft.com/office/2007/relationships/media" Target="../media/media1.m4a"/><Relationship Id="rId2" Type="http://schemas.openxmlformats.org/officeDocument/2006/relationships/audio" Target="../media/media1.m4a"/></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5po3PmnpMxc"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7642" y="660400"/>
            <a:ext cx="8489804" cy="1470025"/>
          </a:xfrm>
        </p:spPr>
        <p:txBody>
          <a:bodyPr>
            <a:normAutofit/>
          </a:bodyPr>
          <a:lstStyle/>
          <a:p>
            <a:r>
              <a:rPr lang="es-ES_tradnl" sz="4000" dirty="0" smtClean="0">
                <a:latin typeface="American Typewriter"/>
                <a:cs typeface="American Typewriter"/>
              </a:rPr>
              <a:t>El acento </a:t>
            </a:r>
            <a:r>
              <a:rPr lang="es-ES_tradnl" sz="4000" dirty="0" smtClean="0">
                <a:latin typeface="American Typewriter"/>
                <a:cs typeface="American Typewriter"/>
              </a:rPr>
              <a:t>andaluz</a:t>
            </a:r>
            <a:r>
              <a:rPr lang="es-ES_tradnl" sz="4000" dirty="0">
                <a:latin typeface="American Typewriter"/>
                <a:cs typeface="American Typewriter"/>
              </a:rPr>
              <a:t> </a:t>
            </a:r>
            <a:r>
              <a:rPr lang="es-ES_tradnl" sz="4000" dirty="0" smtClean="0">
                <a:latin typeface="American Typewriter"/>
                <a:cs typeface="American Typewriter"/>
              </a:rPr>
              <a:t>y </a:t>
            </a:r>
            <a:r>
              <a:rPr lang="es-ES_tradnl" sz="4000" dirty="0" smtClean="0">
                <a:latin typeface="American Typewriter"/>
                <a:cs typeface="American Typewriter"/>
              </a:rPr>
              <a:t>el argentino</a:t>
            </a:r>
            <a:endParaRPr lang="es-ES_tradnl" sz="4000" dirty="0">
              <a:latin typeface="American Typewriter"/>
              <a:cs typeface="American Typewriter"/>
            </a:endParaRPr>
          </a:p>
        </p:txBody>
      </p:sp>
      <p:sp>
        <p:nvSpPr>
          <p:cNvPr id="3" name="Subtitle 2"/>
          <p:cNvSpPr>
            <a:spLocks noGrp="1"/>
          </p:cNvSpPr>
          <p:nvPr>
            <p:ph type="subTitle" idx="1"/>
          </p:nvPr>
        </p:nvSpPr>
        <p:spPr>
          <a:xfrm>
            <a:off x="1371600" y="2130425"/>
            <a:ext cx="6400800" cy="1752600"/>
          </a:xfrm>
        </p:spPr>
        <p:txBody>
          <a:bodyPr/>
          <a:lstStyle/>
          <a:p>
            <a:r>
              <a:rPr lang="en-US" dirty="0" smtClean="0">
                <a:latin typeface="American Typewriter"/>
                <a:cs typeface="American Typewriter"/>
              </a:rPr>
              <a:t>Amanda Gusovsky</a:t>
            </a:r>
            <a:endParaRPr lang="en-US" dirty="0">
              <a:latin typeface="American Typewriter"/>
              <a:cs typeface="American Typewriter"/>
            </a:endParaRPr>
          </a:p>
        </p:txBody>
      </p:sp>
      <p:pic>
        <p:nvPicPr>
          <p:cNvPr id="4" name="Picture 3"/>
          <p:cNvPicPr>
            <a:picLocks noChangeAspect="1"/>
          </p:cNvPicPr>
          <p:nvPr/>
        </p:nvPicPr>
        <p:blipFill>
          <a:blip r:embed="rId2"/>
          <a:stretch>
            <a:fillRect/>
          </a:stretch>
        </p:blipFill>
        <p:spPr>
          <a:xfrm>
            <a:off x="307642" y="3100284"/>
            <a:ext cx="3703115" cy="2798866"/>
          </a:xfrm>
          <a:prstGeom prst="rect">
            <a:avLst/>
          </a:prstGeom>
        </p:spPr>
      </p:pic>
      <p:pic>
        <p:nvPicPr>
          <p:cNvPr id="5" name="Picture 4"/>
          <p:cNvPicPr>
            <a:picLocks noChangeAspect="1"/>
          </p:cNvPicPr>
          <p:nvPr/>
        </p:nvPicPr>
        <p:blipFill>
          <a:blip r:embed="rId3"/>
          <a:stretch>
            <a:fillRect/>
          </a:stretch>
        </p:blipFill>
        <p:spPr>
          <a:xfrm>
            <a:off x="5526950" y="3100284"/>
            <a:ext cx="2798866" cy="2798866"/>
          </a:xfrm>
          <a:prstGeom prst="rect">
            <a:avLst/>
          </a:prstGeom>
        </p:spPr>
      </p:pic>
    </p:spTree>
    <p:extLst>
      <p:ext uri="{BB962C8B-B14F-4D97-AF65-F5344CB8AC3E}">
        <p14:creationId xmlns:p14="http://schemas.microsoft.com/office/powerpoint/2010/main" val="2716217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El Español Andaluz</a:t>
            </a:r>
            <a:endParaRPr lang="es-ES_tradnl" dirty="0">
              <a:latin typeface="American Typewriter"/>
              <a:cs typeface="American Typewriter"/>
            </a:endParaRPr>
          </a:p>
        </p:txBody>
      </p:sp>
      <p:sp>
        <p:nvSpPr>
          <p:cNvPr id="3" name="Content Placeholder 2"/>
          <p:cNvSpPr>
            <a:spLocks noGrp="1"/>
          </p:cNvSpPr>
          <p:nvPr>
            <p:ph idx="1"/>
          </p:nvPr>
        </p:nvSpPr>
        <p:spPr>
          <a:xfrm>
            <a:off x="457200" y="1600200"/>
            <a:ext cx="8229600" cy="4992525"/>
          </a:xfrm>
        </p:spPr>
        <p:txBody>
          <a:bodyPr>
            <a:normAutofit/>
          </a:bodyPr>
          <a:lstStyle/>
          <a:p>
            <a:r>
              <a:rPr lang="es-ES_tradnl" sz="2800" dirty="0" smtClean="0">
                <a:latin typeface="American Typewriter"/>
                <a:cs typeface="American Typewriter"/>
              </a:rPr>
              <a:t>Andalucía es separada en áreas que son de seseo y ceceo. El señor que habla tiene el ceceo</a:t>
            </a:r>
          </a:p>
          <a:p>
            <a:r>
              <a:rPr lang="es-ES_tradnl" sz="2800" dirty="0" smtClean="0">
                <a:latin typeface="American Typewriter"/>
                <a:cs typeface="American Typewriter"/>
              </a:rPr>
              <a:t>Aspiración de /h/ y de la /s/ final</a:t>
            </a:r>
          </a:p>
          <a:p>
            <a:r>
              <a:rPr lang="es-ES_tradnl" sz="2800" dirty="0" smtClean="0">
                <a:latin typeface="American Typewriter"/>
                <a:cs typeface="American Typewriter"/>
              </a:rPr>
              <a:t>Exclusión de /d/ “comido” </a:t>
            </a:r>
            <a:r>
              <a:rPr lang="es-ES_tradnl" sz="2800" dirty="0" smtClean="0">
                <a:latin typeface="American Typewriter"/>
                <a:cs typeface="American Typewriter"/>
                <a:sym typeface="Wingdings"/>
              </a:rPr>
              <a:t></a:t>
            </a:r>
            <a:r>
              <a:rPr lang="es-ES_tradnl" sz="2800" dirty="0" smtClean="0">
                <a:latin typeface="American Typewriter"/>
                <a:cs typeface="American Typewriter"/>
              </a:rPr>
              <a:t> [</a:t>
            </a:r>
            <a:r>
              <a:rPr lang="es-ES_tradnl" sz="2800" dirty="0" err="1" smtClean="0">
                <a:latin typeface="American Typewriter"/>
                <a:cs typeface="American Typewriter"/>
              </a:rPr>
              <a:t>komio</a:t>
            </a:r>
            <a:r>
              <a:rPr lang="es-ES_tradnl" sz="2800" dirty="0" smtClean="0">
                <a:latin typeface="American Typewriter"/>
                <a:cs typeface="American Typewriter"/>
              </a:rPr>
              <a:t>]</a:t>
            </a:r>
          </a:p>
          <a:p>
            <a:r>
              <a:rPr lang="es-ES_tradnl" sz="2800" dirty="0" smtClean="0">
                <a:latin typeface="American Typewriter"/>
                <a:cs typeface="American Typewriter"/>
              </a:rPr>
              <a:t>Sonidos de “ch” </a:t>
            </a:r>
            <a:r>
              <a:rPr lang="es-ES_tradnl" sz="2800" dirty="0" smtClean="0">
                <a:latin typeface="American Typewriter"/>
                <a:cs typeface="American Typewriter"/>
                <a:sym typeface="Wingdings"/>
              </a:rPr>
              <a:t> “</a:t>
            </a:r>
            <a:r>
              <a:rPr lang="es-ES_tradnl" sz="2800" dirty="0" err="1" smtClean="0">
                <a:latin typeface="American Typewriter"/>
                <a:cs typeface="American Typewriter"/>
                <a:sym typeface="Wingdings"/>
              </a:rPr>
              <a:t>sh</a:t>
            </a:r>
            <a:r>
              <a:rPr lang="es-ES_tradnl" sz="2800" dirty="0" smtClean="0">
                <a:latin typeface="American Typewriter"/>
                <a:cs typeface="American Typewriter"/>
                <a:sym typeface="Wingdings"/>
              </a:rPr>
              <a:t>” (muchacho)</a:t>
            </a:r>
          </a:p>
          <a:p>
            <a:r>
              <a:rPr lang="es-ES_tradnl" sz="2800" dirty="0" smtClean="0">
                <a:latin typeface="American Typewriter"/>
                <a:cs typeface="American Typewriter"/>
                <a:sym typeface="Wingdings"/>
              </a:rPr>
              <a:t>Debilitación de </a:t>
            </a:r>
            <a:r>
              <a:rPr lang="es-ES_tradnl" sz="2800" dirty="0" smtClean="0">
                <a:latin typeface="American Typewriter"/>
                <a:cs typeface="American Typewriter"/>
                <a:sym typeface="Wingdings"/>
              </a:rPr>
              <a:t>consonantes</a:t>
            </a:r>
          </a:p>
          <a:p>
            <a:r>
              <a:rPr lang="es-ES_tradnl" sz="2800" dirty="0" smtClean="0">
                <a:latin typeface="American Typewriter"/>
                <a:cs typeface="American Typewriter"/>
                <a:sym typeface="Wingdings"/>
              </a:rPr>
              <a:t>Uso de ustedes y vosotros</a:t>
            </a:r>
          </a:p>
          <a:p>
            <a:pPr marL="0" indent="0">
              <a:buNone/>
            </a:pPr>
            <a:r>
              <a:rPr lang="en-US" sz="2800" dirty="0">
                <a:latin typeface="American Typewriter"/>
                <a:cs typeface="American Typewriter"/>
                <a:hlinkClick r:id="rId2"/>
              </a:rPr>
              <a:t>https://www.youtube.com/watch?v=5po3PmnpMxc</a:t>
            </a:r>
            <a:endParaRPr lang="en-US" sz="2800" dirty="0">
              <a:latin typeface="American Typewriter"/>
              <a:cs typeface="American Typewriter"/>
            </a:endParaRPr>
          </a:p>
          <a:p>
            <a:pPr marL="0" indent="0">
              <a:buNone/>
            </a:pPr>
            <a:endParaRPr lang="es-ES_tradnl" sz="2800" dirty="0" smtClean="0">
              <a:latin typeface="American Typewriter"/>
              <a:cs typeface="American Typewriter"/>
              <a:sym typeface="Wingdings"/>
            </a:endParaRPr>
          </a:p>
          <a:p>
            <a:endParaRPr lang="es-ES_tradnl" sz="2800" dirty="0" smtClean="0">
              <a:latin typeface="American Typewriter"/>
              <a:cs typeface="American Typewriter"/>
              <a:sym typeface="Wingdings"/>
            </a:endParaRPr>
          </a:p>
          <a:p>
            <a:endParaRPr lang="es-ES_tradnl" sz="2800" dirty="0" smtClean="0">
              <a:latin typeface="American Typewriter"/>
              <a:cs typeface="American Typewriter"/>
            </a:endParaRPr>
          </a:p>
        </p:txBody>
      </p:sp>
    </p:spTree>
    <p:extLst>
      <p:ext uri="{BB962C8B-B14F-4D97-AF65-F5344CB8AC3E}">
        <p14:creationId xmlns:p14="http://schemas.microsoft.com/office/powerpoint/2010/main" val="9830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2800" y="889000"/>
            <a:ext cx="7505700" cy="5080000"/>
          </a:xfrm>
          <a:prstGeom prst="rect">
            <a:avLst/>
          </a:prstGeom>
        </p:spPr>
      </p:pic>
    </p:spTree>
    <p:extLst>
      <p:ext uri="{BB962C8B-B14F-4D97-AF65-F5344CB8AC3E}">
        <p14:creationId xmlns:p14="http://schemas.microsoft.com/office/powerpoint/2010/main" val="197168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Ejemplos de la Grabación </a:t>
            </a:r>
            <a:endParaRPr lang="es-ES_tradnl" dirty="0">
              <a:latin typeface="American Typewriter"/>
              <a:cs typeface="American Typewriter"/>
            </a:endParaRPr>
          </a:p>
        </p:txBody>
      </p:sp>
      <p:sp>
        <p:nvSpPr>
          <p:cNvPr id="3" name="Content Placeholder 2"/>
          <p:cNvSpPr>
            <a:spLocks noGrp="1"/>
          </p:cNvSpPr>
          <p:nvPr>
            <p:ph idx="1"/>
          </p:nvPr>
        </p:nvSpPr>
        <p:spPr/>
        <p:txBody>
          <a:bodyPr>
            <a:normAutofit/>
          </a:bodyPr>
          <a:lstStyle/>
          <a:p>
            <a:r>
              <a:rPr lang="es-ES_tradnl" dirty="0" smtClean="0">
                <a:latin typeface="American Typewriter"/>
                <a:cs typeface="American Typewriter"/>
              </a:rPr>
              <a:t>Ceceo</a:t>
            </a:r>
          </a:p>
          <a:p>
            <a:pPr lvl="1"/>
            <a:r>
              <a:rPr lang="es-ES_tradnl" dirty="0" smtClean="0">
                <a:latin typeface="American Typewriter"/>
                <a:cs typeface="American Typewriter"/>
              </a:rPr>
              <a:t>“</a:t>
            </a:r>
            <a:r>
              <a:rPr lang="es-ES_tradnl" dirty="0" smtClean="0">
                <a:latin typeface="American Typewriter"/>
                <a:cs typeface="American Typewriter"/>
              </a:rPr>
              <a:t>Pronunciación</a:t>
            </a:r>
            <a:r>
              <a:rPr lang="es-ES_tradnl" dirty="0" smtClean="0">
                <a:latin typeface="American Typewriter"/>
                <a:cs typeface="American Typewriter"/>
              </a:rPr>
              <a:t>”</a:t>
            </a:r>
            <a:endParaRPr lang="es-ES_tradnl" dirty="0" smtClean="0">
              <a:latin typeface="American Typewriter"/>
              <a:cs typeface="American Typewriter"/>
              <a:sym typeface="Wingdings"/>
            </a:endParaRPr>
          </a:p>
          <a:p>
            <a:pPr lvl="1"/>
            <a:r>
              <a:rPr lang="es-ES_tradnl" dirty="0" smtClean="0">
                <a:latin typeface="American Typewriter"/>
                <a:cs typeface="American Typewriter"/>
                <a:sym typeface="Wingdings"/>
              </a:rPr>
              <a:t>“Las demás”</a:t>
            </a:r>
          </a:p>
          <a:p>
            <a:r>
              <a:rPr lang="es-ES_tradnl" dirty="0" smtClean="0">
                <a:latin typeface="American Typewriter"/>
                <a:cs typeface="American Typewriter"/>
                <a:sym typeface="Wingdings"/>
              </a:rPr>
              <a:t>Debilitación de consonantes</a:t>
            </a:r>
          </a:p>
          <a:p>
            <a:pPr lvl="1"/>
            <a:r>
              <a:rPr lang="es-ES_tradnl" dirty="0" smtClean="0">
                <a:latin typeface="American Typewriter"/>
                <a:cs typeface="American Typewriter"/>
                <a:sym typeface="Wingdings"/>
              </a:rPr>
              <a:t>“Luego”</a:t>
            </a:r>
          </a:p>
          <a:p>
            <a:r>
              <a:rPr lang="es-ES_tradnl" dirty="0" smtClean="0">
                <a:latin typeface="American Typewriter"/>
                <a:cs typeface="American Typewriter"/>
                <a:sym typeface="Wingdings"/>
              </a:rPr>
              <a:t>Aspiración</a:t>
            </a:r>
            <a:endParaRPr lang="es-ES_tradnl" dirty="0">
              <a:latin typeface="American Typewriter"/>
              <a:cs typeface="American Typewriter"/>
              <a:sym typeface="Wingdings"/>
            </a:endParaRPr>
          </a:p>
          <a:p>
            <a:pPr lvl="1"/>
            <a:r>
              <a:rPr lang="es-ES_tradnl" dirty="0" smtClean="0">
                <a:latin typeface="American Typewriter"/>
                <a:cs typeface="American Typewriter"/>
              </a:rPr>
              <a:t>“Las letras</a:t>
            </a:r>
            <a:r>
              <a:rPr lang="es-ES_tradnl" dirty="0" smtClean="0">
                <a:latin typeface="American Typewriter"/>
                <a:cs typeface="American Typewriter"/>
              </a:rPr>
              <a:t>”</a:t>
            </a:r>
          </a:p>
          <a:p>
            <a:pPr lvl="1"/>
            <a:r>
              <a:rPr lang="es-ES_tradnl" dirty="0" smtClean="0">
                <a:latin typeface="American Typewriter"/>
                <a:cs typeface="American Typewriter"/>
              </a:rPr>
              <a:t>“Ejemplos”</a:t>
            </a:r>
          </a:p>
          <a:p>
            <a:endParaRPr lang="es-ES_tradnl" dirty="0">
              <a:latin typeface="American Typewriter"/>
              <a:cs typeface="American Typewriter"/>
            </a:endParaRPr>
          </a:p>
        </p:txBody>
      </p:sp>
    </p:spTree>
    <p:extLst>
      <p:ext uri="{BB962C8B-B14F-4D97-AF65-F5344CB8AC3E}">
        <p14:creationId xmlns:p14="http://schemas.microsoft.com/office/powerpoint/2010/main" val="1197230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smtClean="0">
                <a:latin typeface="American Typewriter"/>
                <a:cs typeface="American Typewriter"/>
              </a:rPr>
              <a:t>El Español Argentino (porteño)</a:t>
            </a:r>
            <a:endParaRPr lang="es-ES_tradnl" dirty="0">
              <a:latin typeface="American Typewriter"/>
              <a:cs typeface="American Typewriter"/>
            </a:endParaRPr>
          </a:p>
        </p:txBody>
      </p:sp>
      <p:sp>
        <p:nvSpPr>
          <p:cNvPr id="3" name="Content Placeholder 2"/>
          <p:cNvSpPr>
            <a:spLocks noGrp="1"/>
          </p:cNvSpPr>
          <p:nvPr>
            <p:ph idx="1"/>
          </p:nvPr>
        </p:nvSpPr>
        <p:spPr/>
        <p:txBody>
          <a:bodyPr>
            <a:normAutofit fontScale="92500" lnSpcReduction="10000"/>
          </a:bodyPr>
          <a:lstStyle/>
          <a:p>
            <a:r>
              <a:rPr lang="es-ES_tradnl" dirty="0" smtClean="0">
                <a:latin typeface="American Typewriter"/>
                <a:cs typeface="American Typewriter"/>
              </a:rPr>
              <a:t>Seseo</a:t>
            </a:r>
          </a:p>
          <a:p>
            <a:r>
              <a:rPr lang="es-ES_tradnl" dirty="0" smtClean="0">
                <a:latin typeface="American Typewriter"/>
                <a:cs typeface="American Typewriter"/>
              </a:rPr>
              <a:t>Yeísmo– pronunciación de “ll” </a:t>
            </a:r>
            <a:r>
              <a:rPr lang="es-ES_tradnl" dirty="0" smtClean="0">
                <a:latin typeface="American Typewriter"/>
                <a:cs typeface="American Typewriter"/>
                <a:sym typeface="Wingdings"/>
              </a:rPr>
              <a:t> [</a:t>
            </a:r>
            <a:r>
              <a:rPr lang="es-ES_tradnl" dirty="0" err="1" smtClean="0">
                <a:latin typeface="American Typewriter"/>
                <a:cs typeface="American Typewriter"/>
                <a:sym typeface="Wingdings"/>
              </a:rPr>
              <a:t>dz</a:t>
            </a:r>
            <a:r>
              <a:rPr lang="es-ES_tradnl" dirty="0" smtClean="0">
                <a:latin typeface="American Typewriter"/>
                <a:cs typeface="American Typewriter"/>
                <a:sym typeface="Wingdings"/>
              </a:rPr>
              <a:t>] </a:t>
            </a:r>
          </a:p>
          <a:p>
            <a:r>
              <a:rPr lang="es-ES_tradnl" dirty="0" smtClean="0">
                <a:latin typeface="American Typewriter"/>
                <a:cs typeface="American Typewriter"/>
                <a:sym typeface="Wingdings"/>
              </a:rPr>
              <a:t>Aspiración de la /s/ final</a:t>
            </a:r>
          </a:p>
          <a:p>
            <a:r>
              <a:rPr lang="es-ES_tradnl" dirty="0" smtClean="0">
                <a:latin typeface="American Typewriter"/>
                <a:cs typeface="American Typewriter"/>
                <a:sym typeface="Wingdings"/>
              </a:rPr>
              <a:t>/</a:t>
            </a:r>
            <a:r>
              <a:rPr lang="es-ES_tradnl" dirty="0" err="1" smtClean="0">
                <a:latin typeface="American Typewriter"/>
                <a:cs typeface="American Typewriter"/>
                <a:sym typeface="Wingdings"/>
              </a:rPr>
              <a:t>rr</a:t>
            </a:r>
            <a:r>
              <a:rPr lang="es-ES_tradnl" dirty="0" smtClean="0">
                <a:latin typeface="American Typewriter"/>
                <a:cs typeface="American Typewriter"/>
                <a:sym typeface="Wingdings"/>
              </a:rPr>
              <a:t>/ es vibrante</a:t>
            </a:r>
          </a:p>
          <a:p>
            <a:r>
              <a:rPr lang="es-ES_tradnl" dirty="0" smtClean="0">
                <a:latin typeface="American Typewriter"/>
                <a:cs typeface="American Typewriter"/>
                <a:sym typeface="Wingdings"/>
              </a:rPr>
              <a:t>Vos en vez de tú</a:t>
            </a:r>
            <a:endParaRPr lang="es-ES_tradnl" dirty="0" smtClean="0">
              <a:latin typeface="American Typewriter"/>
              <a:cs typeface="American Typewriter"/>
              <a:sym typeface="Wingdings"/>
            </a:endParaRPr>
          </a:p>
          <a:p>
            <a:r>
              <a:rPr lang="es-ES_tradnl" dirty="0" smtClean="0">
                <a:latin typeface="American Typewriter"/>
                <a:cs typeface="American Typewriter"/>
                <a:sym typeface="Wingdings"/>
              </a:rPr>
              <a:t>Ustedes y nunca vosotros</a:t>
            </a:r>
          </a:p>
          <a:p>
            <a:r>
              <a:rPr lang="es-ES_tradnl" dirty="0" smtClean="0">
                <a:latin typeface="American Typewriter"/>
                <a:cs typeface="American Typewriter"/>
                <a:sym typeface="Wingdings"/>
              </a:rPr>
              <a:t>No hay cambios de tallo de verbo en la forma de vos</a:t>
            </a:r>
          </a:p>
          <a:p>
            <a:pPr lvl="1"/>
            <a:r>
              <a:rPr lang="es-ES_tradnl" dirty="0" smtClean="0">
                <a:latin typeface="American Typewriter"/>
                <a:cs typeface="American Typewriter"/>
                <a:sym typeface="Wingdings"/>
              </a:rPr>
              <a:t>Tú quieres  [vos </a:t>
            </a:r>
            <a:r>
              <a:rPr lang="es-ES_tradnl" dirty="0" err="1" smtClean="0">
                <a:latin typeface="American Typewriter"/>
                <a:cs typeface="American Typewriter"/>
                <a:sym typeface="Wingdings"/>
              </a:rPr>
              <a:t>querés</a:t>
            </a:r>
            <a:r>
              <a:rPr lang="es-ES_tradnl" dirty="0" smtClean="0">
                <a:latin typeface="American Typewriter"/>
                <a:cs typeface="American Typewriter"/>
                <a:sym typeface="Wingdings"/>
              </a:rPr>
              <a:t>]</a:t>
            </a:r>
            <a:endParaRPr lang="es-ES_tradnl" dirty="0" smtClean="0">
              <a:latin typeface="American Typewriter"/>
              <a:cs typeface="American Typewriter"/>
              <a:sym typeface="Wingdings"/>
            </a:endParaRPr>
          </a:p>
          <a:p>
            <a:endParaRPr lang="es-ES_tradnl" dirty="0" smtClean="0">
              <a:latin typeface="American Typewriter"/>
              <a:cs typeface="American Typewriter"/>
            </a:endParaRPr>
          </a:p>
          <a:p>
            <a:endParaRPr lang="es-ES_tradnl" dirty="0">
              <a:latin typeface="American Typewriter"/>
              <a:cs typeface="American Typewriter"/>
            </a:endParaRPr>
          </a:p>
        </p:txBody>
      </p:sp>
      <p:pic>
        <p:nvPicPr>
          <p:cNvPr id="4" name="Argentinean Accent.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92697" y="5719763"/>
            <a:ext cx="812800" cy="812800"/>
          </a:xfrm>
          <a:prstGeom prst="rect">
            <a:avLst/>
          </a:prstGeom>
        </p:spPr>
      </p:pic>
    </p:spTree>
    <p:extLst>
      <p:ext uri="{BB962C8B-B14F-4D97-AF65-F5344CB8AC3E}">
        <p14:creationId xmlns:p14="http://schemas.microsoft.com/office/powerpoint/2010/main" val="277575852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96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Ejemplos de la Grabación</a:t>
            </a:r>
            <a:endParaRPr lang="es-ES_tradnl" dirty="0">
              <a:latin typeface="American Typewriter"/>
              <a:cs typeface="American Typewriter"/>
            </a:endParaRPr>
          </a:p>
        </p:txBody>
      </p:sp>
      <p:sp>
        <p:nvSpPr>
          <p:cNvPr id="3" name="Content Placeholder 2"/>
          <p:cNvSpPr>
            <a:spLocks noGrp="1"/>
          </p:cNvSpPr>
          <p:nvPr>
            <p:ph idx="1"/>
          </p:nvPr>
        </p:nvSpPr>
        <p:spPr/>
        <p:txBody>
          <a:bodyPr>
            <a:normAutofit fontScale="92500" lnSpcReduction="20000"/>
          </a:bodyPr>
          <a:lstStyle/>
          <a:p>
            <a:r>
              <a:rPr lang="es-ES_tradnl" dirty="0" smtClean="0">
                <a:latin typeface="American Typewriter"/>
                <a:cs typeface="American Typewriter"/>
              </a:rPr>
              <a:t>Yeísmo</a:t>
            </a:r>
          </a:p>
          <a:p>
            <a:pPr lvl="1"/>
            <a:r>
              <a:rPr lang="es-ES_tradnl" dirty="0" smtClean="0">
                <a:latin typeface="American Typewriter"/>
                <a:cs typeface="American Typewriter"/>
              </a:rPr>
              <a:t>“yo”</a:t>
            </a:r>
          </a:p>
          <a:p>
            <a:pPr lvl="1"/>
            <a:r>
              <a:rPr lang="es-ES_tradnl" dirty="0" smtClean="0">
                <a:latin typeface="American Typewriter"/>
                <a:cs typeface="American Typewriter"/>
              </a:rPr>
              <a:t>“allí”</a:t>
            </a:r>
          </a:p>
          <a:p>
            <a:pPr lvl="1"/>
            <a:r>
              <a:rPr lang="es-ES_tradnl" dirty="0" smtClean="0">
                <a:latin typeface="American Typewriter"/>
                <a:cs typeface="American Typewriter"/>
              </a:rPr>
              <a:t>“castellano”</a:t>
            </a:r>
          </a:p>
          <a:p>
            <a:r>
              <a:rPr lang="es-ES_tradnl" dirty="0" smtClean="0">
                <a:latin typeface="American Typewriter"/>
                <a:cs typeface="American Typewriter"/>
              </a:rPr>
              <a:t>Aspiración de /s/ final</a:t>
            </a:r>
          </a:p>
          <a:p>
            <a:pPr lvl="1"/>
            <a:r>
              <a:rPr lang="es-ES_tradnl" dirty="0" smtClean="0">
                <a:latin typeface="American Typewriter"/>
                <a:cs typeface="American Typewriter"/>
              </a:rPr>
              <a:t>“plazas”</a:t>
            </a:r>
          </a:p>
          <a:p>
            <a:pPr lvl="1"/>
            <a:r>
              <a:rPr lang="es-ES_tradnl" dirty="0" smtClean="0">
                <a:latin typeface="American Typewriter"/>
                <a:cs typeface="American Typewriter"/>
              </a:rPr>
              <a:t>“europeos”</a:t>
            </a:r>
          </a:p>
          <a:p>
            <a:pPr lvl="1"/>
            <a:r>
              <a:rPr lang="es-ES_tradnl" dirty="0" smtClean="0">
                <a:latin typeface="American Typewriter"/>
                <a:cs typeface="American Typewriter"/>
              </a:rPr>
              <a:t>“mis”</a:t>
            </a:r>
          </a:p>
          <a:p>
            <a:r>
              <a:rPr lang="es-ES_tradnl" dirty="0" smtClean="0">
                <a:latin typeface="American Typewriter"/>
                <a:cs typeface="American Typewriter"/>
              </a:rPr>
              <a:t>/</a:t>
            </a:r>
            <a:r>
              <a:rPr lang="es-ES_tradnl" dirty="0" err="1" smtClean="0">
                <a:latin typeface="American Typewriter"/>
                <a:cs typeface="American Typewriter"/>
              </a:rPr>
              <a:t>rr</a:t>
            </a:r>
            <a:r>
              <a:rPr lang="es-ES_tradnl" dirty="0" smtClean="0">
                <a:latin typeface="American Typewriter"/>
                <a:cs typeface="American Typewriter"/>
              </a:rPr>
              <a:t>/ vibrante</a:t>
            </a:r>
          </a:p>
          <a:p>
            <a:pPr lvl="1"/>
            <a:r>
              <a:rPr lang="es-ES_tradnl" dirty="0" smtClean="0">
                <a:latin typeface="American Typewriter"/>
                <a:cs typeface="American Typewriter"/>
              </a:rPr>
              <a:t>“barrios”</a:t>
            </a:r>
          </a:p>
          <a:p>
            <a:pPr lvl="1"/>
            <a:endParaRPr lang="es-ES_tradnl" dirty="0" smtClean="0">
              <a:latin typeface="American Typewriter"/>
              <a:cs typeface="American Typewriter"/>
            </a:endParaRPr>
          </a:p>
          <a:p>
            <a:pPr lvl="1"/>
            <a:endParaRPr lang="es-ES_tradnl" dirty="0" smtClean="0">
              <a:latin typeface="American Typewriter"/>
              <a:cs typeface="American Typewriter"/>
            </a:endParaRPr>
          </a:p>
          <a:p>
            <a:pPr lvl="1"/>
            <a:endParaRPr lang="es-ES_tradnl" dirty="0" smtClean="0">
              <a:latin typeface="American Typewriter"/>
              <a:cs typeface="American Typewriter"/>
            </a:endParaRPr>
          </a:p>
          <a:p>
            <a:pPr lvl="1"/>
            <a:endParaRPr lang="en-US" dirty="0">
              <a:latin typeface="American Typewriter"/>
              <a:cs typeface="American Typewriter"/>
            </a:endParaRPr>
          </a:p>
        </p:txBody>
      </p:sp>
    </p:spTree>
    <p:extLst>
      <p:ext uri="{BB962C8B-B14F-4D97-AF65-F5344CB8AC3E}">
        <p14:creationId xmlns:p14="http://schemas.microsoft.com/office/powerpoint/2010/main" val="266374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Transcripción: Andalucía </a:t>
            </a:r>
            <a:endParaRPr lang="es-ES_tradnl" dirty="0">
              <a:latin typeface="American Typewriter"/>
              <a:cs typeface="American Typewriter"/>
            </a:endParaRPr>
          </a:p>
        </p:txBody>
      </p:sp>
      <p:sp>
        <p:nvSpPr>
          <p:cNvPr id="3" name="Content Placeholder 2"/>
          <p:cNvSpPr>
            <a:spLocks noGrp="1"/>
          </p:cNvSpPr>
          <p:nvPr>
            <p:ph idx="1"/>
          </p:nvPr>
        </p:nvSpPr>
        <p:spPr>
          <a:xfrm>
            <a:off x="457200" y="1600200"/>
            <a:ext cx="8229600" cy="5079501"/>
          </a:xfrm>
        </p:spPr>
        <p:txBody>
          <a:bodyPr>
            <a:normAutofit/>
          </a:bodyPr>
          <a:lstStyle/>
          <a:p>
            <a:pPr marL="0" indent="0">
              <a:buNone/>
            </a:pPr>
            <a:r>
              <a:rPr lang="es-ES_tradnl" sz="1500" dirty="0">
                <a:latin typeface="American Typewriter"/>
                <a:cs typeface="American Typewriter"/>
              </a:rPr>
              <a:t>La idea mas centrada que hay entre las lingüistas mas importantes de España y de Europa que a veces coinciden es que el andaluz no es un idioma ni un dialecto. Sino es que se llamaría un conjunto de hablas. Un idioma es una forma de hablar que tiene un sistema independiente que los demás. Por ejemplo, el primer sistema es el sistema de la pronunciación. Las letras es lo que dice normalmente. Los sonidos. Tiene que tener una pronunciación distinta. Bueno pronunciación distinta aquí no se llama que sea totalmente diferente.  Y con que tenga cuatro a diez rasgos muy importantes, ya eso se llama pronunciación independiente. O un fonema que no exista en la otra manifestación de lingüista. Eso ya, seria un sistema de pronunciación fonético independiente. Luego tiene que tener un sistema gramatical independiente. Una gramática que tenga diferencias sustanciales. Con todas las demás de alrededor. El Andaluz puede considerarse que tiene un sistema fonético cronológico independiente. Pero no una gramática independiente. La diferencia que tiene el Andaluz, con respecto al resto del Español de la manera de hablar el Español, las diferencias son, vamos, no digamos mínimas, pero desde el luego no suficiente para pensar en un sistema gramatical diferente. Y el vocabulario está así así. El vocabulario del Andaluz tiene abundante ejemplos de utilización y de arcaísmo de adanismo, gitanismo. </a:t>
            </a:r>
            <a:r>
              <a:rPr lang="es-ES_tradnl" sz="1500" dirty="0" err="1" smtClean="0">
                <a:latin typeface="American Typewriter"/>
                <a:cs typeface="American Typewriter"/>
              </a:rPr>
              <a:t>Uncantidad</a:t>
            </a:r>
            <a:r>
              <a:rPr lang="es-ES_tradnl" sz="1500" dirty="0" smtClean="0">
                <a:latin typeface="American Typewriter"/>
                <a:cs typeface="American Typewriter"/>
              </a:rPr>
              <a:t> </a:t>
            </a:r>
            <a:r>
              <a:rPr lang="es-ES_tradnl" sz="1500" dirty="0">
                <a:latin typeface="American Typewriter"/>
                <a:cs typeface="American Typewriter"/>
              </a:rPr>
              <a:t>de vocabulario que si podría formar un sistema léxico independiente.</a:t>
            </a:r>
            <a:endParaRPr lang="en-US" sz="1500" dirty="0">
              <a:latin typeface="American Typewriter"/>
              <a:cs typeface="American Typewriter"/>
            </a:endParaRPr>
          </a:p>
          <a:p>
            <a:pPr marL="0" indent="0">
              <a:buNone/>
            </a:pPr>
            <a:endParaRPr lang="en-US" sz="1500" dirty="0" smtClean="0">
              <a:latin typeface="American Typewriter"/>
              <a:cs typeface="American Typewriter"/>
            </a:endParaRPr>
          </a:p>
          <a:p>
            <a:pPr marL="0" indent="0">
              <a:buNone/>
            </a:pPr>
            <a:r>
              <a:rPr lang="en-US" sz="1500" dirty="0">
                <a:latin typeface="American Typewriter"/>
                <a:cs typeface="American Typewriter"/>
                <a:hlinkClick r:id="rId2"/>
              </a:rPr>
              <a:t>https://www.youtube.com/watch?v=</a:t>
            </a:r>
            <a:r>
              <a:rPr lang="en-US" sz="1500" dirty="0" smtClean="0">
                <a:latin typeface="American Typewriter"/>
                <a:cs typeface="American Typewriter"/>
                <a:hlinkClick r:id="rId2"/>
              </a:rPr>
              <a:t>5po3PmnpMxc</a:t>
            </a:r>
            <a:endParaRPr lang="en-US" sz="1500" dirty="0" smtClean="0">
              <a:latin typeface="American Typewriter"/>
              <a:cs typeface="American Typewriter"/>
            </a:endParaRPr>
          </a:p>
          <a:p>
            <a:pPr marL="0" indent="0">
              <a:buNone/>
            </a:pPr>
            <a:endParaRPr lang="en-US" dirty="0"/>
          </a:p>
        </p:txBody>
      </p:sp>
    </p:spTree>
    <p:extLst>
      <p:ext uri="{BB962C8B-B14F-4D97-AF65-F5344CB8AC3E}">
        <p14:creationId xmlns:p14="http://schemas.microsoft.com/office/powerpoint/2010/main" val="102522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Transcripción: Argentina</a:t>
            </a:r>
            <a:endParaRPr lang="es-ES_tradnl" dirty="0">
              <a:latin typeface="American Typewriter"/>
              <a:cs typeface="American Typewriter"/>
            </a:endParaRPr>
          </a:p>
        </p:txBody>
      </p:sp>
      <p:sp>
        <p:nvSpPr>
          <p:cNvPr id="3" name="Content Placeholder 2"/>
          <p:cNvSpPr>
            <a:spLocks noGrp="1"/>
          </p:cNvSpPr>
          <p:nvPr>
            <p:ph idx="1"/>
          </p:nvPr>
        </p:nvSpPr>
        <p:spPr/>
        <p:txBody>
          <a:bodyPr>
            <a:normAutofit fontScale="62500" lnSpcReduction="20000"/>
          </a:bodyPr>
          <a:lstStyle/>
          <a:p>
            <a:pPr marL="0" indent="0">
              <a:buNone/>
            </a:pPr>
            <a:r>
              <a:rPr lang="es-ES_tradnl" dirty="0">
                <a:latin typeface="American Typewriter"/>
                <a:cs typeface="American Typewriter"/>
              </a:rPr>
              <a:t>Yo nací en Argentina en la ciudad de Buenos Aires. Viví allí hasta mis 24 anos. Buenos Aires es una ciudad hermosísima. Tiene zonas que uno pensaría que está en Paris. Tiene también parques y plazas distribuidos en todos sus barrios. Es una ciudad muy particular. Tiene una cultura que identifica en su arquitectura, su música, su literatura, su comida, su lenguaje, y sobre todo su gente. El porteño es una persona que ama su ciudad, y conoce bien su herencia traída por inmigrantes de todo Europa. El lenguaje porteño es un castellano con influencia fuerte del italiano, quienes llegaron como inmigrantes al principio del siglo veinte. La comida argentina si bien centrada en la carne vacuna, tiene elementos europeos que sean incorporados al menú diario. La literatura y la música: Borges y el tango. Son elementos que se identifican íntimamente con Buenos Aires en cualquier lugar del planeta. Y finalmente el deporte. El futbol: la pasión de millones de personas que suspenden sus actividades cuando el equipo nacional está compitiendo. </a:t>
            </a:r>
            <a:endParaRPr lang="en-US" dirty="0">
              <a:latin typeface="American Typewriter"/>
              <a:cs typeface="American Typewriter"/>
            </a:endParaRPr>
          </a:p>
          <a:p>
            <a:pPr marL="0" indent="0">
              <a:buNone/>
            </a:pPr>
            <a:endParaRPr lang="en-US" dirty="0">
              <a:latin typeface="American Typewriter"/>
              <a:cs typeface="American Typewriter"/>
            </a:endParaRPr>
          </a:p>
        </p:txBody>
      </p:sp>
    </p:spTree>
    <p:extLst>
      <p:ext uri="{BB962C8B-B14F-4D97-AF65-F5344CB8AC3E}">
        <p14:creationId xmlns:p14="http://schemas.microsoft.com/office/powerpoint/2010/main" val="245025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latin typeface="American Typewriter"/>
                <a:cs typeface="American Typewriter"/>
              </a:rPr>
              <a:t>Diferencias Claves</a:t>
            </a:r>
            <a:endParaRPr lang="es-ES_tradnl" dirty="0">
              <a:latin typeface="American Typewriter"/>
              <a:cs typeface="American Typewriter"/>
            </a:endParaRPr>
          </a:p>
        </p:txBody>
      </p:sp>
      <p:sp>
        <p:nvSpPr>
          <p:cNvPr id="3" name="Content Placeholder 2"/>
          <p:cNvSpPr>
            <a:spLocks noGrp="1"/>
          </p:cNvSpPr>
          <p:nvPr>
            <p:ph idx="1"/>
          </p:nvPr>
        </p:nvSpPr>
        <p:spPr/>
        <p:txBody>
          <a:bodyPr/>
          <a:lstStyle/>
          <a:p>
            <a:r>
              <a:rPr lang="es-ES_tradnl" dirty="0" smtClean="0">
                <a:latin typeface="American Typewriter"/>
                <a:cs typeface="American Typewriter"/>
              </a:rPr>
              <a:t>Yeísmo Argentino</a:t>
            </a:r>
          </a:p>
          <a:p>
            <a:r>
              <a:rPr lang="es-ES_tradnl" dirty="0" smtClean="0">
                <a:latin typeface="American Typewriter"/>
                <a:cs typeface="American Typewriter"/>
              </a:rPr>
              <a:t>Ceceo Andaluz</a:t>
            </a:r>
          </a:p>
          <a:p>
            <a:r>
              <a:rPr lang="es-ES_tradnl" dirty="0" smtClean="0">
                <a:latin typeface="American Typewriter"/>
                <a:cs typeface="American Typewriter"/>
              </a:rPr>
              <a:t>Tú Andaluz, Vos Argentino</a:t>
            </a:r>
          </a:p>
          <a:p>
            <a:endParaRPr lang="es-ES_tradnl" dirty="0"/>
          </a:p>
        </p:txBody>
      </p:sp>
      <p:pic>
        <p:nvPicPr>
          <p:cNvPr id="5" name="Picture 4"/>
          <p:cNvPicPr>
            <a:picLocks noChangeAspect="1"/>
          </p:cNvPicPr>
          <p:nvPr/>
        </p:nvPicPr>
        <p:blipFill>
          <a:blip r:embed="rId2"/>
          <a:stretch>
            <a:fillRect/>
          </a:stretch>
        </p:blipFill>
        <p:spPr>
          <a:xfrm>
            <a:off x="887218" y="3546900"/>
            <a:ext cx="3264110" cy="2176073"/>
          </a:xfrm>
          <a:prstGeom prst="rect">
            <a:avLst/>
          </a:prstGeom>
        </p:spPr>
      </p:pic>
      <p:pic>
        <p:nvPicPr>
          <p:cNvPr id="6" name="Picture 5"/>
          <p:cNvPicPr>
            <a:picLocks noChangeAspect="1"/>
          </p:cNvPicPr>
          <p:nvPr/>
        </p:nvPicPr>
        <p:blipFill>
          <a:blip r:embed="rId3"/>
          <a:stretch>
            <a:fillRect/>
          </a:stretch>
        </p:blipFill>
        <p:spPr>
          <a:xfrm>
            <a:off x="5125424" y="3546899"/>
            <a:ext cx="3386884" cy="2176073"/>
          </a:xfrm>
          <a:prstGeom prst="rect">
            <a:avLst/>
          </a:prstGeom>
        </p:spPr>
      </p:pic>
    </p:spTree>
    <p:extLst>
      <p:ext uri="{BB962C8B-B14F-4D97-AF65-F5344CB8AC3E}">
        <p14:creationId xmlns:p14="http://schemas.microsoft.com/office/powerpoint/2010/main" val="2594133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2507</TotalTime>
  <Words>693</Words>
  <Application>Microsoft Macintosh PowerPoint</Application>
  <PresentationFormat>On-screen Show (4:3)</PresentationFormat>
  <Paragraphs>52</Paragraphs>
  <Slides>9</Slides>
  <Notes>0</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El acento andaluz y el argentino</vt:lpstr>
      <vt:lpstr>El Español Andaluz</vt:lpstr>
      <vt:lpstr>PowerPoint Presentation</vt:lpstr>
      <vt:lpstr>Ejemplos de la Grabación </vt:lpstr>
      <vt:lpstr>El Español Argentino (porteño)</vt:lpstr>
      <vt:lpstr>Ejemplos de la Grabación</vt:lpstr>
      <vt:lpstr>Transcripción: Andalucía </vt:lpstr>
      <vt:lpstr>Transcripción: Argentina</vt:lpstr>
      <vt:lpstr>Diferencias Claves</vt:lpstr>
    </vt:vector>
  </TitlesOfParts>
  <Company>Tulane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acento argentino y el andaluz</dc:title>
  <dc:creator>Amanda Gusovsky</dc:creator>
  <cp:lastModifiedBy>Amanda Gusovsky</cp:lastModifiedBy>
  <cp:revision>19</cp:revision>
  <dcterms:created xsi:type="dcterms:W3CDTF">2014-05-01T21:30:43Z</dcterms:created>
  <dcterms:modified xsi:type="dcterms:W3CDTF">2014-05-03T16:46:49Z</dcterms:modified>
</cp:coreProperties>
</file>