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7" r:id="rId10"/>
    <p:sldId id="257" r:id="rId11"/>
    <p:sldId id="276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DEFF"/>
    <a:srgbClr val="FFDB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8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2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6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7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3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42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28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70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40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8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F8E4A-20CD-FA49-BC52-EA17BCF21F0A}" type="datetimeFigureOut">
              <a:rPr lang="en-US" smtClean="0"/>
              <a:t>4/28/14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9311B-65AD-9A4E-84DF-5631CEC4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5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B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23800" y="660400"/>
            <a:ext cx="4998368" cy="2710374"/>
          </a:xfrm>
        </p:spPr>
        <p:txBody>
          <a:bodyPr/>
          <a:lstStyle/>
          <a:p>
            <a:r>
              <a:rPr lang="es-ES_tradnl" b="1" dirty="0" smtClean="0">
                <a:solidFill>
                  <a:srgbClr val="3366FF"/>
                </a:solidFill>
                <a:latin typeface="Ayuthaya"/>
                <a:cs typeface="Ayuthaya"/>
              </a:rPr>
              <a:t>Presentación Final</a:t>
            </a:r>
            <a:endParaRPr lang="es-ES_tradnl" b="1" dirty="0">
              <a:solidFill>
                <a:srgbClr val="3366FF"/>
              </a:solidFill>
              <a:latin typeface="Ayuthaya"/>
              <a:cs typeface="Ayuthay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1082" y="3370774"/>
            <a:ext cx="4135457" cy="2476144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Michelle Kreutzberg </a:t>
            </a:r>
          </a:p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Dialectología Iberoamericana</a:t>
            </a:r>
          </a:p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Profesor Howard</a:t>
            </a:r>
          </a:p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28 de abril, 2014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  <p:pic>
        <p:nvPicPr>
          <p:cNvPr id="4" name="Picture 3" descr="Latinoameric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4" y="137587"/>
            <a:ext cx="3793436" cy="447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7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a de guatema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099" y="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063" y="489892"/>
            <a:ext cx="765222" cy="62478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 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</a:t>
            </a:r>
          </a:p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</a:t>
            </a:r>
          </a:p>
          <a:p>
            <a:endParaRPr lang="en-U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525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ertor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8382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7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2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español de Guatemala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97887"/>
          </a:xfrm>
        </p:spPr>
        <p:txBody>
          <a:bodyPr>
            <a:normAutofit/>
          </a:bodyPr>
          <a:lstStyle/>
          <a:p>
            <a:r>
              <a:rPr lang="es-ES_tradnl" dirty="0" smtClean="0"/>
              <a:t>Guatemala, siendo parte de Centroamérica, comparte muchos de los rasgos de los países que ocupan esa región.  </a:t>
            </a:r>
          </a:p>
          <a:p>
            <a:r>
              <a:rPr lang="es-ES_tradnl" dirty="0"/>
              <a:t>F</a:t>
            </a:r>
            <a:r>
              <a:rPr lang="es-ES_tradnl" dirty="0" smtClean="0"/>
              <a:t>orma parte del español </a:t>
            </a:r>
            <a:r>
              <a:rPr lang="es-ES_tradnl" dirty="0" err="1" smtClean="0"/>
              <a:t>mayense</a:t>
            </a:r>
            <a:r>
              <a:rPr lang="es-ES_tradnl" dirty="0" smtClean="0"/>
              <a:t>-centroamericano</a:t>
            </a:r>
          </a:p>
          <a:p>
            <a:r>
              <a:rPr lang="es-ES_tradnl" dirty="0" smtClean="0"/>
              <a:t>Se usa el voseo, “vos” en vez de “tu”</a:t>
            </a:r>
          </a:p>
          <a:p>
            <a:r>
              <a:rPr lang="es-ES_tradnl" dirty="0" smtClean="0"/>
              <a:t>Se prefiere usar acá y allá, sobre aquí y allí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69661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28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Rasgos fónicos de Guate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46727"/>
          </a:xfrm>
        </p:spPr>
        <p:txBody>
          <a:bodyPr>
            <a:noAutofit/>
          </a:bodyPr>
          <a:lstStyle/>
          <a:p>
            <a:r>
              <a:rPr lang="es-ES_tradnl" sz="2300" dirty="0" smtClean="0"/>
              <a:t>Seseo</a:t>
            </a:r>
          </a:p>
          <a:p>
            <a:r>
              <a:rPr lang="es-ES_tradnl" sz="2300" dirty="0" smtClean="0"/>
              <a:t>La  fricativa posterior /x/ es una [h] débil, que suele caer</a:t>
            </a:r>
          </a:p>
          <a:p>
            <a:r>
              <a:rPr lang="es-ES_tradnl" sz="2300" dirty="0" smtClean="0"/>
              <a:t>Tendencia a la pronunciación fricativa en posición </a:t>
            </a:r>
            <a:r>
              <a:rPr lang="es-ES_tradnl" sz="2300" dirty="0" err="1" smtClean="0"/>
              <a:t>postconsonántica</a:t>
            </a:r>
            <a:r>
              <a:rPr lang="es-ES_tradnl" sz="2300" dirty="0" smtClean="0"/>
              <a:t> de /b, d, g/</a:t>
            </a:r>
          </a:p>
          <a:p>
            <a:r>
              <a:rPr lang="es-ES_tradnl" sz="2300" dirty="0"/>
              <a:t>L</a:t>
            </a:r>
            <a:r>
              <a:rPr lang="es-ES_tradnl" sz="2300" dirty="0" smtClean="0"/>
              <a:t>a “d” intervocálica puede perderse, sobre todo en las formas de participio en “</a:t>
            </a:r>
            <a:r>
              <a:rPr lang="es-ES_tradnl" sz="2300" dirty="0" err="1" smtClean="0"/>
              <a:t>ado</a:t>
            </a:r>
            <a:r>
              <a:rPr lang="es-ES_tradnl" sz="2300" dirty="0" smtClean="0"/>
              <a:t>”</a:t>
            </a:r>
          </a:p>
          <a:p>
            <a:r>
              <a:rPr lang="es-ES_tradnl" sz="2300" dirty="0" smtClean="0"/>
              <a:t>Pronunciación debilitada de /y/ intervocálica (</a:t>
            </a:r>
            <a:r>
              <a:rPr lang="es-ES_tradnl" sz="2300" dirty="0" err="1" smtClean="0"/>
              <a:t>pastía</a:t>
            </a:r>
            <a:r>
              <a:rPr lang="es-ES_tradnl" sz="2300" dirty="0" err="1" smtClean="0">
                <a:sym typeface="Wingdings"/>
              </a:rPr>
              <a:t></a:t>
            </a:r>
            <a:r>
              <a:rPr lang="es-ES_tradnl" sz="2300" dirty="0" err="1" smtClean="0"/>
              <a:t>pastilla</a:t>
            </a:r>
            <a:r>
              <a:rPr lang="es-ES_tradnl" sz="2300" dirty="0" smtClean="0"/>
              <a:t>)</a:t>
            </a:r>
          </a:p>
          <a:p>
            <a:r>
              <a:rPr lang="es-ES_tradnl" sz="2300" dirty="0" smtClean="0"/>
              <a:t>Aspiración o debilitamiento extremo de /j/</a:t>
            </a:r>
          </a:p>
          <a:p>
            <a:r>
              <a:rPr lang="es-ES_tradnl" sz="2300" dirty="0" smtClean="0"/>
              <a:t>Velarización de /n/ al final de silaba</a:t>
            </a:r>
          </a:p>
          <a:p>
            <a:r>
              <a:rPr lang="es-ES_tradnl" sz="2300" dirty="0" smtClean="0"/>
              <a:t>Asibilación de /r/ al final de silaba</a:t>
            </a:r>
          </a:p>
          <a:p>
            <a:r>
              <a:rPr lang="es-ES_tradnl" sz="2300" dirty="0" smtClean="0"/>
              <a:t>/</a:t>
            </a:r>
            <a:r>
              <a:rPr lang="es-ES_tradnl" sz="2300" dirty="0" err="1" smtClean="0"/>
              <a:t>tr</a:t>
            </a:r>
            <a:r>
              <a:rPr lang="es-ES_tradnl" sz="2300" dirty="0" smtClean="0"/>
              <a:t>/ es alveolar y africada </a:t>
            </a:r>
          </a:p>
          <a:p>
            <a:r>
              <a:rPr lang="es-ES_tradnl" sz="2300" dirty="0"/>
              <a:t>D</a:t>
            </a:r>
            <a:r>
              <a:rPr lang="es-ES_tradnl" sz="2300" dirty="0" smtClean="0"/>
              <a:t>ebilitamiento de /s/ al final de silaba</a:t>
            </a:r>
          </a:p>
          <a:p>
            <a:r>
              <a:rPr lang="es-ES_tradnl" sz="2300" dirty="0" smtClean="0"/>
              <a:t>/y/ intervocálica cae en contacto con /i/ o /e/</a:t>
            </a:r>
          </a:p>
        </p:txBody>
      </p:sp>
    </p:spTree>
    <p:extLst>
      <p:ext uri="{BB962C8B-B14F-4D97-AF65-F5344CB8AC3E}">
        <p14:creationId xmlns:p14="http://schemas.microsoft.com/office/powerpoint/2010/main" val="155236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3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español de Puerto Rico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Seseo</a:t>
            </a:r>
          </a:p>
          <a:p>
            <a:r>
              <a:rPr lang="es-ES_tradnl" dirty="0" smtClean="0"/>
              <a:t>Pertenece a las tierras bajas: consonantismo débil</a:t>
            </a:r>
          </a:p>
          <a:p>
            <a:r>
              <a:rPr lang="es-ES_tradnl" dirty="0" smtClean="0"/>
              <a:t>El uso de “tu” en vez de “vos”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67833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Rasgos de Puerto Rico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6218"/>
            <a:ext cx="8229600" cy="5416531"/>
          </a:xfrm>
        </p:spPr>
        <p:txBody>
          <a:bodyPr>
            <a:normAutofit/>
          </a:bodyPr>
          <a:lstStyle/>
          <a:p>
            <a:r>
              <a:rPr lang="es-ES_tradnl" sz="3000" dirty="0" smtClean="0"/>
              <a:t>Lateralización de /r/ en [l]</a:t>
            </a:r>
          </a:p>
          <a:p>
            <a:pPr lvl="1"/>
            <a:r>
              <a:rPr lang="es-ES_tradnl" sz="2600" dirty="0" smtClean="0"/>
              <a:t>‘menor’ /menor/ [menor] [</a:t>
            </a:r>
            <a:r>
              <a:rPr lang="es-ES_tradnl" sz="2600" dirty="0" err="1" smtClean="0"/>
              <a:t>menol</a:t>
            </a:r>
            <a:r>
              <a:rPr lang="es-ES_tradnl" sz="2600" dirty="0" smtClean="0"/>
              <a:t>]</a:t>
            </a:r>
          </a:p>
          <a:p>
            <a:r>
              <a:rPr lang="es-ES_tradnl" sz="3000" dirty="0" smtClean="0"/>
              <a:t>Aspiración o elisión de /s/</a:t>
            </a:r>
          </a:p>
          <a:p>
            <a:pPr lvl="1"/>
            <a:r>
              <a:rPr lang="es-ES_tradnl" sz="2600" dirty="0" smtClean="0"/>
              <a:t>‘puesto’ /pues-</a:t>
            </a:r>
            <a:r>
              <a:rPr lang="es-ES_tradnl" sz="2600" dirty="0" err="1" smtClean="0"/>
              <a:t>to</a:t>
            </a:r>
            <a:r>
              <a:rPr lang="es-ES_tradnl" sz="2600" dirty="0" smtClean="0"/>
              <a:t>/ [pues-</a:t>
            </a:r>
            <a:r>
              <a:rPr lang="es-ES_tradnl" sz="2600" dirty="0" err="1" smtClean="0"/>
              <a:t>to</a:t>
            </a:r>
            <a:r>
              <a:rPr lang="es-ES_tradnl" sz="2600" dirty="0" smtClean="0"/>
              <a:t>] → [</a:t>
            </a:r>
            <a:r>
              <a:rPr lang="es-ES_tradnl" sz="2600" dirty="0" err="1" smtClean="0"/>
              <a:t>pueh-to</a:t>
            </a:r>
            <a:r>
              <a:rPr lang="es-ES_tradnl" sz="2600" dirty="0" smtClean="0"/>
              <a:t>] </a:t>
            </a:r>
          </a:p>
          <a:p>
            <a:r>
              <a:rPr lang="es-ES_tradnl" sz="3000" dirty="0" smtClean="0"/>
              <a:t>Velarización de /n/ a 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[</a:t>
            </a:r>
            <a:r>
              <a:rPr lang="es-ES_tradnl" sz="3000" dirty="0" err="1" smtClean="0">
                <a:ea typeface="ＭＳ Ｐゴシック" charset="0"/>
                <a:cs typeface="Lucida Grande" charset="0"/>
              </a:rPr>
              <a:t>ŋ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]</a:t>
            </a:r>
          </a:p>
          <a:p>
            <a:pPr lvl="1"/>
            <a:r>
              <a:rPr lang="es-ES_tradnl" sz="2600" dirty="0" smtClean="0">
                <a:ea typeface="ＭＳ Ｐゴシック" charset="0"/>
                <a:cs typeface="Lucida Grande" charset="0"/>
              </a:rPr>
              <a:t>‘en Bogotá’ /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eN-bo-go-tá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/ [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em-bo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-o-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tá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] → [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eŋ-bo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-o-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tá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]</a:t>
            </a:r>
          </a:p>
          <a:p>
            <a:pPr>
              <a:lnSpc>
                <a:spcPct val="90000"/>
              </a:lnSpc>
            </a:pPr>
            <a:r>
              <a:rPr lang="es-ES_tradnl" sz="3000" dirty="0" err="1" smtClean="0">
                <a:ea typeface="ＭＳ Ｐゴシック" charset="0"/>
                <a:cs typeface="ＭＳ Ｐゴシック" charset="0"/>
              </a:rPr>
              <a:t>Glotizaci</a:t>
            </a:r>
            <a:r>
              <a:rPr lang="es-ES_tradnl" altLang="ja-JP" sz="3000" dirty="0" err="1" smtClean="0">
                <a:ea typeface="ＭＳ Ｐゴシック" charset="0"/>
                <a:cs typeface="ＭＳ Ｐゴシック" charset="0"/>
              </a:rPr>
              <a:t>ón</a:t>
            </a:r>
            <a:r>
              <a:rPr lang="es-ES_tradnl" altLang="ja-JP" sz="3000" dirty="0" smtClean="0">
                <a:ea typeface="ＭＳ Ｐゴシック" charset="0"/>
                <a:cs typeface="ＭＳ Ｐゴシック" charset="0"/>
              </a:rPr>
              <a:t> de /x/, </a:t>
            </a:r>
            <a:r>
              <a:rPr lang="es-ES_tradnl" sz="3000" dirty="0" smtClean="0">
                <a:ea typeface="ＭＳ Ｐゴシック" charset="0"/>
                <a:cs typeface="ＭＳ Ｐゴシック" charset="0"/>
              </a:rPr>
              <a:t>&lt;j, ge&gt; = /h/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ea typeface="ＭＳ Ｐゴシック" charset="0"/>
              </a:rPr>
              <a:t>&lt;</a:t>
            </a:r>
            <a:r>
              <a:rPr lang="es-ES_tradnl" sz="2600" dirty="0" err="1" smtClean="0">
                <a:ea typeface="ＭＳ Ｐゴシック" charset="0"/>
              </a:rPr>
              <a:t>co.jo</a:t>
            </a:r>
            <a:r>
              <a:rPr lang="es-ES_tradnl" sz="2600" dirty="0" smtClean="0">
                <a:ea typeface="ＭＳ Ｐゴシック" charset="0"/>
              </a:rPr>
              <a:t>&gt; = &lt;</a:t>
            </a:r>
            <a:r>
              <a:rPr lang="es-ES_tradnl" sz="2600" dirty="0" err="1" smtClean="0">
                <a:ea typeface="ＭＳ Ｐゴシック" charset="0"/>
              </a:rPr>
              <a:t>k</a:t>
            </a:r>
            <a:r>
              <a:rPr lang="es-ES_tradnl" altLang="ja-JP" sz="2600" dirty="0" err="1" smtClean="0">
                <a:ea typeface="ＭＳ Ｐゴシック" charset="0"/>
              </a:rPr>
              <a:t>ó</a:t>
            </a:r>
            <a:r>
              <a:rPr lang="es-ES_tradnl" sz="2600" dirty="0" err="1" smtClean="0">
                <a:ea typeface="ＭＳ Ｐゴシック" charset="0"/>
              </a:rPr>
              <a:t>.ho</a:t>
            </a:r>
            <a:r>
              <a:rPr lang="es-ES_tradnl" sz="2600" dirty="0" smtClean="0">
                <a:ea typeface="ＭＳ Ｐゴシック" charset="0"/>
              </a:rPr>
              <a:t>&gt; </a:t>
            </a:r>
            <a:endParaRPr lang="es-ES_tradnl" altLang="ja-JP" sz="2600" dirty="0" smtClean="0">
              <a:ea typeface="ＭＳ Ｐゴシック" charset="0"/>
              <a:cs typeface="ＭＳ Ｐゴシック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43983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3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Rasgos cont..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sz="3000" dirty="0" smtClean="0">
                <a:ea typeface="ＭＳ Ｐゴシック" charset="0"/>
                <a:cs typeface="ＭＳ Ｐゴシック" charset="0"/>
              </a:rPr>
              <a:t>Rotacismo 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/</a:t>
            </a:r>
            <a:r>
              <a:rPr lang="es-ES_tradnl" sz="3000" dirty="0" err="1" smtClean="0">
                <a:ea typeface="ＭＳ Ｐゴシック" charset="0"/>
                <a:cs typeface="Lucida Grande" charset="0"/>
              </a:rPr>
              <a:t>l/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 &gt; [</a:t>
            </a:r>
            <a:r>
              <a:rPr lang="es-ES_tradnl" sz="3000" dirty="0" err="1" smtClean="0">
                <a:ea typeface="ＭＳ Ｐゴシック" charset="0"/>
                <a:cs typeface="Lucida Grande" charset="0"/>
              </a:rPr>
              <a:t>ɾ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]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ea typeface="ＭＳ Ｐゴシック" charset="0"/>
                <a:cs typeface="Lucida Grande" charset="0"/>
              </a:rPr>
              <a:t>‘polvo’ /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polbo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/ [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polßo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] → [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porßo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] </a:t>
            </a:r>
          </a:p>
          <a:p>
            <a:pPr>
              <a:lnSpc>
                <a:spcPct val="90000"/>
              </a:lnSpc>
            </a:pPr>
            <a:r>
              <a:rPr lang="es-ES_tradnl" sz="3000" dirty="0" smtClean="0">
                <a:ea typeface="ＭＳ Ｐゴシック" charset="0"/>
                <a:cs typeface="ＭＳ Ｐゴシック" charset="0"/>
              </a:rPr>
              <a:t>Geminación 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/</a:t>
            </a:r>
            <a:r>
              <a:rPr lang="es-ES_tradnl" sz="3000" dirty="0" err="1" smtClean="0">
                <a:ea typeface="ＭＳ Ｐゴシック" charset="0"/>
                <a:cs typeface="Lucida Grande" charset="0"/>
              </a:rPr>
              <a:t>s.C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/ &gt; [C.C]</a:t>
            </a:r>
          </a:p>
          <a:p>
            <a:pPr lvl="1">
              <a:lnSpc>
                <a:spcPct val="90000"/>
              </a:lnSpc>
            </a:pPr>
            <a:r>
              <a:rPr lang="es-ES_tradnl" altLang="ja-JP" sz="2600" dirty="0" smtClean="0">
                <a:ea typeface="ＭＳ Ｐゴシック" charset="0"/>
                <a:cs typeface="Lucida Grande" charset="0"/>
              </a:rPr>
              <a:t>/</a:t>
            </a:r>
            <a:r>
              <a:rPr lang="es-ES_tradnl" altLang="ja-JP" sz="2600" dirty="0" err="1" smtClean="0">
                <a:ea typeface="ＭＳ Ｐゴシック" charset="0"/>
                <a:cs typeface="Lucida Grande" charset="0"/>
              </a:rPr>
              <a:t>dés.de</a:t>
            </a:r>
            <a:r>
              <a:rPr lang="es-ES_tradnl" altLang="ja-JP" sz="2600" dirty="0" smtClean="0">
                <a:ea typeface="ＭＳ Ｐゴシック" charset="0"/>
                <a:cs typeface="Lucida Grande" charset="0"/>
              </a:rPr>
              <a:t>/ &gt; [</a:t>
            </a:r>
            <a:r>
              <a:rPr lang="es-ES_tradnl" altLang="ja-JP" sz="2600" dirty="0" err="1" smtClean="0">
                <a:ea typeface="ＭＳ Ｐゴシック" charset="0"/>
                <a:cs typeface="Lucida Grande" charset="0"/>
              </a:rPr>
              <a:t>dés.ðe</a:t>
            </a:r>
            <a:r>
              <a:rPr lang="es-ES_tradnl" altLang="ja-JP" sz="2600" dirty="0" smtClean="0">
                <a:ea typeface="ＭＳ Ｐゴシック" charset="0"/>
                <a:cs typeface="Lucida Grande" charset="0"/>
              </a:rPr>
              <a:t>] &gt; [</a:t>
            </a:r>
            <a:r>
              <a:rPr lang="es-ES_tradnl" altLang="ja-JP" sz="2600" dirty="0" err="1" smtClean="0">
                <a:ea typeface="ＭＳ Ｐゴシック" charset="0"/>
                <a:cs typeface="Lucida Grande" charset="0"/>
              </a:rPr>
              <a:t>déð.ðe</a:t>
            </a:r>
            <a:r>
              <a:rPr lang="es-ES_tradnl" altLang="ja-JP" sz="2600" dirty="0" smtClean="0">
                <a:ea typeface="ＭＳ Ｐゴシック" charset="0"/>
                <a:cs typeface="Lucida Grande" charset="0"/>
              </a:rPr>
              <a:t>]</a:t>
            </a:r>
            <a:endParaRPr lang="es-ES_tradnl" sz="2600" dirty="0" smtClean="0">
              <a:ea typeface="ＭＳ Ｐゴシック" charset="0"/>
              <a:cs typeface="Lucida Grande" charset="0"/>
            </a:endParaRPr>
          </a:p>
          <a:p>
            <a:pPr>
              <a:lnSpc>
                <a:spcPct val="90000"/>
              </a:lnSpc>
            </a:pPr>
            <a:r>
              <a:rPr lang="es-ES_tradnl" sz="3000" dirty="0" smtClean="0">
                <a:ea typeface="ＭＳ Ｐゴシック" charset="0"/>
                <a:cs typeface="ＭＳ Ｐゴシック" charset="0"/>
              </a:rPr>
              <a:t>/d/ intervocálica es débil y desaparece 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ea typeface="ＭＳ Ｐゴシック" charset="0"/>
                <a:cs typeface="ＭＳ Ｐゴシック" charset="0"/>
              </a:rPr>
              <a:t>“pegado” </a:t>
            </a:r>
            <a:r>
              <a:rPr lang="es-ES_tradnl" sz="2600" dirty="0" smtClean="0">
                <a:ea typeface="ＭＳ Ｐゴシック" charset="0"/>
                <a:cs typeface="ＭＳ Ｐゴシック" charset="0"/>
                <a:sym typeface="Wingdings"/>
              </a:rPr>
              <a:t> “</a:t>
            </a:r>
            <a:r>
              <a:rPr lang="es-ES_tradnl" sz="2600" dirty="0" err="1" smtClean="0">
                <a:ea typeface="ＭＳ Ｐゴシック" charset="0"/>
                <a:cs typeface="ＭＳ Ｐゴシック" charset="0"/>
                <a:sym typeface="Wingdings"/>
              </a:rPr>
              <a:t>pegao</a:t>
            </a:r>
            <a:r>
              <a:rPr lang="es-ES_tradnl" sz="2600" dirty="0" smtClean="0">
                <a:ea typeface="ＭＳ Ｐゴシック" charset="0"/>
                <a:cs typeface="ＭＳ Ｐゴシック" charset="0"/>
                <a:sym typeface="Wingdings"/>
              </a:rPr>
              <a:t>”</a:t>
            </a:r>
            <a:endParaRPr lang="es-ES_tradnl" sz="2600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s-ES_tradnl" sz="3000" dirty="0" smtClean="0">
                <a:ea typeface="ＭＳ Ｐゴシック" charset="0"/>
                <a:cs typeface="ＭＳ Ｐゴシック" charset="0"/>
              </a:rPr>
              <a:t>/</a:t>
            </a:r>
            <a:r>
              <a:rPr lang="es-ES_tradnl" sz="3000" dirty="0" err="1" smtClean="0">
                <a:ea typeface="ＭＳ Ｐゴシック" charset="0"/>
                <a:cs typeface="ＭＳ Ｐゴシック" charset="0"/>
              </a:rPr>
              <a:t>rr</a:t>
            </a:r>
            <a:r>
              <a:rPr lang="es-ES_tradnl" sz="3000" dirty="0" smtClean="0">
                <a:ea typeface="ＭＳ Ｐゴシック" charset="0"/>
                <a:cs typeface="ＭＳ Ｐゴシック" charset="0"/>
              </a:rPr>
              <a:t>/ velarizada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ea typeface="ＭＳ Ｐゴシック" charset="0"/>
                <a:cs typeface="ＭＳ Ｐゴシック" charset="0"/>
              </a:rPr>
              <a:t>‘perro’ /pero/ [pero] → [</a:t>
            </a:r>
            <a:r>
              <a:rPr lang="es-ES_tradnl" sz="2600" dirty="0" err="1" smtClean="0">
                <a:ea typeface="ＭＳ Ｐゴシック" charset="0"/>
                <a:cs typeface="ＭＳ Ｐゴシック" charset="0"/>
              </a:rPr>
              <a:t>pexro</a:t>
            </a:r>
            <a:r>
              <a:rPr lang="es-ES_tradnl" sz="2600" dirty="0" smtClean="0">
                <a:ea typeface="ＭＳ Ｐゴシック" charset="0"/>
                <a:cs typeface="ＭＳ Ｐゴシック" charset="0"/>
              </a:rPr>
              <a:t>] → [</a:t>
            </a:r>
            <a:r>
              <a:rPr lang="es-ES_tradnl" sz="2600" dirty="0" err="1" smtClean="0">
                <a:ea typeface="ＭＳ Ｐゴシック" charset="0"/>
                <a:cs typeface="ＭＳ Ｐゴシック" charset="0"/>
              </a:rPr>
              <a:t>pexo</a:t>
            </a:r>
            <a:r>
              <a:rPr lang="es-ES_tradnl" sz="2600" dirty="0" smtClean="0">
                <a:ea typeface="ＭＳ Ｐゴシック" charset="0"/>
                <a:cs typeface="ＭＳ Ｐゴシック" charset="0"/>
              </a:rPr>
              <a:t>]</a:t>
            </a:r>
            <a:endParaRPr lang="es-ES_tradnl" dirty="0" smtClean="0">
              <a:ea typeface="ＭＳ Ｐゴシック" charset="0"/>
              <a:cs typeface="Lucida Grande" charset="0"/>
            </a:endParaRPr>
          </a:p>
          <a:p>
            <a:r>
              <a:rPr lang="es-ES_tradnl" sz="3000" dirty="0" err="1" smtClean="0">
                <a:ea typeface="ＭＳ Ｐゴシック" charset="0"/>
                <a:cs typeface="ＭＳ Ｐゴシック" charset="0"/>
              </a:rPr>
              <a:t>Yodizaci</a:t>
            </a:r>
            <a:r>
              <a:rPr lang="es-ES_tradnl" altLang="ja-JP" sz="3000" dirty="0" err="1" smtClean="0">
                <a:ea typeface="ＭＳ Ｐゴシック" charset="0"/>
                <a:cs typeface="ＭＳ Ｐゴシック" charset="0"/>
              </a:rPr>
              <a:t>ón</a:t>
            </a:r>
            <a:r>
              <a:rPr lang="es-ES_tradnl" altLang="ja-JP" sz="3000" dirty="0" smtClean="0">
                <a:ea typeface="ＭＳ Ｐゴシック" charset="0"/>
                <a:cs typeface="ＭＳ Ｐゴシック" charset="0"/>
              </a:rPr>
              <a:t> de consonantes finales: 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/C.C/ &gt; [</a:t>
            </a:r>
            <a:r>
              <a:rPr lang="es-ES_tradnl" sz="3000" dirty="0" err="1" smtClean="0">
                <a:ea typeface="ＭＳ Ｐゴシック" charset="0"/>
                <a:cs typeface="Lucida Grande" charset="0"/>
              </a:rPr>
              <a:t>i̯.C</a:t>
            </a:r>
            <a:r>
              <a:rPr lang="es-ES_tradnl" sz="3000" dirty="0" smtClean="0">
                <a:ea typeface="ＭＳ Ｐゴシック" charset="0"/>
                <a:cs typeface="Lucida Grande" charset="0"/>
              </a:rPr>
              <a:t>]</a:t>
            </a:r>
          </a:p>
          <a:p>
            <a:pPr lvl="1"/>
            <a:r>
              <a:rPr lang="es-ES_tradnl" sz="2600" dirty="0" smtClean="0">
                <a:ea typeface="ＭＳ Ｐゴシック" charset="0"/>
                <a:cs typeface="Lucida Grande" charset="0"/>
              </a:rPr>
              <a:t>facturar; /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fak.tu.r</a:t>
            </a:r>
            <a:r>
              <a:rPr lang="es-ES_tradnl" altLang="ja-JP" sz="2600" dirty="0" err="1" smtClean="0">
                <a:ea typeface="ＭＳ Ｐゴシック" charset="0"/>
                <a:cs typeface="Lucida Grande" charset="0"/>
              </a:rPr>
              <a:t>ár</a:t>
            </a:r>
            <a:r>
              <a:rPr lang="es-ES_tradnl" altLang="ja-JP" sz="2600" dirty="0" smtClean="0">
                <a:ea typeface="ＭＳ Ｐゴシック" charset="0"/>
                <a:cs typeface="Lucida Grande" charset="0"/>
              </a:rPr>
              <a:t>/ &gt; 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[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fai</a:t>
            </a:r>
            <a:r>
              <a:rPr lang="es-ES_tradnl" sz="2600" dirty="0" smtClean="0">
                <a:ea typeface="ＭＳ Ｐゴシック" charset="0"/>
                <a:cs typeface="Lucida Grande" charset="0"/>
              </a:rPr>
              <a:t>̯.</a:t>
            </a:r>
            <a:r>
              <a:rPr lang="es-ES_tradnl" sz="2600" dirty="0" err="1" smtClean="0">
                <a:ea typeface="ＭＳ Ｐゴシック" charset="0"/>
                <a:cs typeface="Lucida Grande" charset="0"/>
              </a:rPr>
              <a:t>tu.r</a:t>
            </a:r>
            <a:r>
              <a:rPr lang="es-ES_tradnl" altLang="ja-JP" sz="2600" dirty="0" err="1" smtClean="0">
                <a:ea typeface="ＭＳ Ｐゴシック" charset="0"/>
                <a:cs typeface="Lucida Grande" charset="0"/>
              </a:rPr>
              <a:t>ár</a:t>
            </a:r>
            <a:r>
              <a:rPr lang="es-ES_tradnl" altLang="ja-JP" sz="2600" dirty="0" smtClean="0">
                <a:ea typeface="ＭＳ Ｐゴシック" charset="0"/>
                <a:cs typeface="Lucida Grande" charset="0"/>
              </a:rPr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77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1511300"/>
            <a:ext cx="8255000" cy="3822700"/>
          </a:xfrm>
          <a:prstGeom prst="rect">
            <a:avLst/>
          </a:prstGeom>
        </p:spPr>
      </p:pic>
      <p:sp>
        <p:nvSpPr>
          <p:cNvPr id="4" name="Up Arrow 3"/>
          <p:cNvSpPr/>
          <p:nvPr/>
        </p:nvSpPr>
        <p:spPr>
          <a:xfrm rot="10800000">
            <a:off x="6887002" y="879126"/>
            <a:ext cx="227938" cy="944248"/>
          </a:xfrm>
          <a:prstGeom prst="up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819935" y="3066540"/>
            <a:ext cx="227938" cy="944248"/>
          </a:xfrm>
          <a:prstGeom prst="up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4500" y="5133112"/>
            <a:ext cx="2289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Centroamérica</a:t>
            </a:r>
          </a:p>
          <a:p>
            <a:endParaRPr lang="es-ES_tradnl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170622" y="2735060"/>
            <a:ext cx="2279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El Caribe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365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1983" y="571500"/>
            <a:ext cx="4265708" cy="1143000"/>
          </a:xfrm>
        </p:spPr>
        <p:txBody>
          <a:bodyPr/>
          <a:lstStyle/>
          <a:p>
            <a:r>
              <a:rPr lang="es-ES_tradnl" dirty="0" smtClean="0">
                <a:latin typeface="Ayuthaya"/>
                <a:cs typeface="Ayuthaya"/>
              </a:rPr>
              <a:t>Grabación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resentacion final grabacion 1.m4a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1135" y="2112389"/>
            <a:ext cx="812800" cy="812800"/>
          </a:xfrm>
        </p:spPr>
      </p:pic>
      <p:sp>
        <p:nvSpPr>
          <p:cNvPr id="5" name="TextBox 4"/>
          <p:cNvSpPr txBox="1"/>
          <p:nvPr/>
        </p:nvSpPr>
        <p:spPr>
          <a:xfrm>
            <a:off x="3549328" y="203018"/>
            <a:ext cx="5594671" cy="671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Poco antes de las doce apareció el otro.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Empinándose por sobre la cerca, su cabeza oteó medrosamente el patio.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Luego, con cuidado infinitos, saltó.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Pegado a la cerca se estuvo un rato escuchando los rumores de la noche, el estruendo de su corazón precipitado...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(Desde detrás de la palma, los dos ojos de acero lo espiaban.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Llegaron a esta conclusión despreciativa: "¡Si es un cobarde!...")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Fue avanzando con cuidado y llegó hasta la misma palma... </a:t>
            </a:r>
          </a:p>
          <a:p>
            <a:pPr>
              <a:lnSpc>
                <a:spcPct val="90000"/>
              </a:lnSpc>
            </a:pPr>
            <a:r>
              <a:rPr lang="es-ES_tradnl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Es extraño, pero no percibió el silencio tumultuoso del enemigo..</a:t>
            </a:r>
            <a:r>
              <a:rPr lang="es-ES_tradnl" altLang="ja-JP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s-ES_tradnl" altLang="ja-JP" sz="2400" dirty="0" smtClean="0">
                <a:latin typeface="Century Schoolbook" charset="0"/>
                <a:ea typeface="ＭＳ Ｐゴシック" charset="0"/>
                <a:cs typeface="ＭＳ Ｐゴシック" charset="0"/>
              </a:rPr>
              <a:t>Sin embargo, sólo el espesor de la palma real los separaba.</a:t>
            </a:r>
            <a:endParaRPr lang="es-ES_tradnl" sz="2400" dirty="0" smtClean="0">
              <a:latin typeface="Century Schoolbook" charset="0"/>
              <a:ea typeface="ＭＳ Ｐゴシック" charset="0"/>
              <a:cs typeface="ＭＳ Ｐゴシック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9384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Ejemplos de la primer grabación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7132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500" dirty="0" smtClean="0"/>
              <a:t>Guatemalteca</a:t>
            </a:r>
          </a:p>
          <a:p>
            <a:r>
              <a:rPr lang="es-ES_tradnl" sz="2500" dirty="0" smtClean="0"/>
              <a:t>Cuando dice “cuidado” se pierde la “d” y suena como “</a:t>
            </a:r>
            <a:r>
              <a:rPr lang="es-ES_tradnl" sz="2500" dirty="0" err="1" smtClean="0"/>
              <a:t>cuidao</a:t>
            </a:r>
            <a:r>
              <a:rPr lang="es-ES_tradnl" sz="2500" dirty="0" smtClean="0"/>
              <a:t>”, igual cuando dice “pegado”</a:t>
            </a:r>
            <a:r>
              <a:rPr lang="es-ES_tradnl" sz="2500" dirty="0" smtClean="0">
                <a:sym typeface="Wingdings"/>
              </a:rPr>
              <a:t></a:t>
            </a:r>
            <a:r>
              <a:rPr lang="es-ES_tradnl" sz="2500" dirty="0" smtClean="0"/>
              <a:t>“</a:t>
            </a:r>
            <a:r>
              <a:rPr lang="es-ES_tradnl" sz="2500" dirty="0" err="1" smtClean="0"/>
              <a:t>pegao</a:t>
            </a:r>
            <a:r>
              <a:rPr lang="es-ES_tradnl" sz="2500" dirty="0" smtClean="0"/>
              <a:t>” y “precipitado”</a:t>
            </a:r>
            <a:r>
              <a:rPr lang="es-ES_tradnl" sz="2500" dirty="0" smtClean="0">
                <a:sym typeface="Wingdings"/>
              </a:rPr>
              <a:t></a:t>
            </a:r>
            <a:r>
              <a:rPr lang="es-ES_tradnl" sz="2500" dirty="0" smtClean="0"/>
              <a:t> “</a:t>
            </a:r>
            <a:r>
              <a:rPr lang="es-ES_tradnl" sz="2500" dirty="0" err="1" smtClean="0"/>
              <a:t>precipitao</a:t>
            </a:r>
            <a:r>
              <a:rPr lang="es-ES_tradnl" sz="2500" dirty="0" smtClean="0"/>
              <a:t>”</a:t>
            </a:r>
          </a:p>
          <a:p>
            <a:r>
              <a:rPr lang="es-ES_tradnl" sz="2500" dirty="0" smtClean="0"/>
              <a:t>Cuando dice “otro” /</a:t>
            </a:r>
            <a:r>
              <a:rPr lang="es-ES_tradnl" sz="2500" dirty="0" err="1" smtClean="0"/>
              <a:t>tr</a:t>
            </a:r>
            <a:r>
              <a:rPr lang="es-ES_tradnl" sz="2500" dirty="0" smtClean="0"/>
              <a:t>/ es alveolar y africada</a:t>
            </a:r>
            <a:endParaRPr lang="es-ES_tradnl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4591335" y="1487507"/>
            <a:ext cx="409546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dirty="0" smtClean="0"/>
              <a:t>Puertorriqueña</a:t>
            </a:r>
          </a:p>
          <a:p>
            <a:pPr marL="285750" indent="-285750">
              <a:buFont typeface="Arial"/>
              <a:buChar char="•"/>
            </a:pPr>
            <a:r>
              <a:rPr lang="es-ES_tradnl" sz="2500" dirty="0" smtClean="0"/>
              <a:t>La “s” al final de “antes” y “las” esta debilitada  </a:t>
            </a:r>
          </a:p>
          <a:p>
            <a:pPr marL="285750" indent="-285750">
              <a:buFont typeface="Arial"/>
              <a:buChar char="•"/>
            </a:pPr>
            <a:r>
              <a:rPr lang="es-ES_tradnl" sz="2500" dirty="0" smtClean="0"/>
              <a:t>La “s” en “escuchando” se aspira</a:t>
            </a:r>
          </a:p>
          <a:p>
            <a:pPr marL="285750" indent="-285750">
              <a:buFont typeface="Arial"/>
              <a:buChar char="•"/>
            </a:pPr>
            <a:r>
              <a:rPr lang="es-ES_tradnl" sz="2500" dirty="0" smtClean="0"/>
              <a:t> Lateralización de “r” con “l” en “cerca” </a:t>
            </a:r>
          </a:p>
          <a:p>
            <a:pPr marL="285750" indent="-285750">
              <a:buFont typeface="Arial"/>
              <a:buChar char="•"/>
            </a:pPr>
            <a:r>
              <a:rPr lang="es-ES_tradnl" sz="2500" dirty="0" smtClean="0"/>
              <a:t>La “d” en “cuidado”, se elimina haciéndole sonar como “</a:t>
            </a:r>
            <a:r>
              <a:rPr lang="es-ES_tradnl" sz="2500" dirty="0" err="1" smtClean="0"/>
              <a:t>cuidao</a:t>
            </a:r>
            <a:r>
              <a:rPr lang="es-ES_tradnl" sz="2500" dirty="0" smtClean="0"/>
              <a:t>”</a:t>
            </a:r>
          </a:p>
          <a:p>
            <a:pPr marL="285750" indent="-285750">
              <a:buFont typeface="Arial"/>
              <a:buChar char="•"/>
            </a:pPr>
            <a:r>
              <a:rPr lang="es-ES_tradnl" sz="2500" dirty="0" err="1" smtClean="0"/>
              <a:t>Glotización</a:t>
            </a:r>
            <a:r>
              <a:rPr lang="es-ES_tradnl" sz="2500" dirty="0" smtClean="0"/>
              <a:t> de “j,” “ojo”</a:t>
            </a:r>
            <a:r>
              <a:rPr lang="es-ES_tradnl" sz="2500" dirty="0"/>
              <a:t> </a:t>
            </a:r>
            <a:r>
              <a:rPr lang="es-ES_tradnl" sz="2500" dirty="0" smtClean="0"/>
              <a:t>se hace sonar como “</a:t>
            </a:r>
            <a:r>
              <a:rPr lang="es-ES_tradnl" sz="2500" dirty="0" err="1" smtClean="0"/>
              <a:t>oho</a:t>
            </a:r>
            <a:r>
              <a:rPr lang="es-ES_tradnl" sz="2500" dirty="0" smtClean="0"/>
              <a:t>”</a:t>
            </a:r>
          </a:p>
          <a:p>
            <a:endParaRPr lang="es-ES_tradnl" sz="2500" dirty="0" smtClean="0"/>
          </a:p>
          <a:p>
            <a:pPr marL="285750" indent="-285750">
              <a:buFont typeface="Arial"/>
              <a:buChar char="•"/>
            </a:pPr>
            <a:endParaRPr lang="es-ES_tradnl" sz="2500" dirty="0" smtClean="0"/>
          </a:p>
          <a:p>
            <a:pPr marL="285750" indent="-285750">
              <a:buFont typeface="Arial"/>
              <a:buChar char="•"/>
            </a:pPr>
            <a:endParaRPr lang="es-ES_tradnl" sz="2500" dirty="0" smtClean="0"/>
          </a:p>
          <a:p>
            <a:pPr marL="285750" indent="-285750">
              <a:buFont typeface="Arial"/>
              <a:buChar char="•"/>
            </a:pPr>
            <a:endParaRPr lang="es-ES_tradnl" sz="2500" dirty="0"/>
          </a:p>
        </p:txBody>
      </p:sp>
    </p:spTree>
    <p:extLst>
      <p:ext uri="{BB962C8B-B14F-4D97-AF65-F5344CB8AC3E}">
        <p14:creationId xmlns:p14="http://schemas.microsoft.com/office/powerpoint/2010/main" val="3973499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Entrevistas </a:t>
            </a:r>
            <a:endParaRPr lang="es-ES_tradnl"/>
          </a:p>
        </p:txBody>
      </p:sp>
      <p:pic>
        <p:nvPicPr>
          <p:cNvPr id="6" name="entrevista 2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98453" y="274638"/>
            <a:ext cx="812800" cy="81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199" y="1103718"/>
            <a:ext cx="3775945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/>
              <a:t>Ejemplos de la guatemalteca: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dice acá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“d” se debilita en “todo”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Cuando dice “mejor” la “j” se aspira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“d” suena fricativa en “mundo”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“n” al final de “ofrecieron” y al final de “en” suena velarizada 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“s” al final de la palabra “antes” se debilita</a:t>
            </a:r>
          </a:p>
          <a:p>
            <a:endParaRPr lang="es-ES_tradnl" sz="2400" dirty="0" smtClean="0"/>
          </a:p>
          <a:p>
            <a:pPr marL="285750" indent="-285750">
              <a:buFont typeface="Arial"/>
              <a:buChar char="•"/>
            </a:pPr>
            <a:endParaRPr lang="es-ES_tradnl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86710" y="1104986"/>
            <a:ext cx="4030341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/>
              <a:t>Ejemplos de la</a:t>
            </a:r>
          </a:p>
          <a:p>
            <a:r>
              <a:rPr lang="es-ES_tradnl" sz="2400" dirty="0" smtClean="0"/>
              <a:t> puertorriqueña: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</a:t>
            </a:r>
            <a:r>
              <a:rPr lang="es-ES_tradnl" sz="2400" dirty="0" err="1" smtClean="0"/>
              <a:t>rr</a:t>
            </a:r>
            <a:r>
              <a:rPr lang="es-ES_tradnl" sz="2400" dirty="0" smtClean="0"/>
              <a:t>” en “</a:t>
            </a:r>
            <a:r>
              <a:rPr lang="es-ES_tradnl" sz="2400" dirty="0" err="1" smtClean="0"/>
              <a:t>Carrasquillo</a:t>
            </a:r>
            <a:r>
              <a:rPr lang="es-ES_tradnl" sz="2400" dirty="0" smtClean="0"/>
              <a:t>” es velarizada  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“r” en “deportes,” “quedarme” y “cuarto” se lateralizo con “l”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“n” en “segundo” suena velarizada </a:t>
            </a:r>
          </a:p>
          <a:p>
            <a:pPr marL="285750" indent="-285750">
              <a:buFont typeface="Arial"/>
              <a:buChar char="•"/>
            </a:pPr>
            <a:r>
              <a:rPr lang="es-ES_tradnl" sz="2400" dirty="0" smtClean="0"/>
              <a:t>La “s” al final de “comunicaciones,” “gandules” y “pasteles” se desaparece y se aspira  </a:t>
            </a:r>
          </a:p>
          <a:p>
            <a:endParaRPr lang="es-ES_tradnl" sz="2400" dirty="0" smtClean="0"/>
          </a:p>
          <a:p>
            <a:pPr marL="285750" indent="-285750">
              <a:buFont typeface="Arial"/>
              <a:buChar char="•"/>
            </a:pP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312602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1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7484" y="0"/>
            <a:ext cx="4850513" cy="539368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Primera transcripción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7486"/>
            <a:ext cx="4101571" cy="6072483"/>
          </a:xfrm>
        </p:spPr>
        <p:txBody>
          <a:bodyPr>
            <a:noAutofit/>
          </a:bodyPr>
          <a:lstStyle/>
          <a:p>
            <a:r>
              <a:rPr lang="es-ES_tradnl" sz="1300" dirty="0"/>
              <a:t>¿Como te llamas</a:t>
            </a:r>
            <a:r>
              <a:rPr lang="es-ES_tradnl" sz="1300" dirty="0" smtClean="0"/>
              <a:t>?</a:t>
            </a:r>
            <a:r>
              <a:rPr lang="es-ES_tradnl" sz="1300" dirty="0"/>
              <a:t> </a:t>
            </a:r>
            <a:endParaRPr lang="en-US" sz="1300" dirty="0" smtClean="0"/>
          </a:p>
          <a:p>
            <a:r>
              <a:rPr lang="es-ES_tradnl" sz="1300" dirty="0" smtClean="0"/>
              <a:t>Hola </a:t>
            </a:r>
            <a:r>
              <a:rPr lang="es-ES_tradnl" sz="1300" dirty="0"/>
              <a:t>me llamo Estefany María Conchita Cruz Pérez</a:t>
            </a:r>
            <a:r>
              <a:rPr lang="es-ES_tradnl" sz="1300" dirty="0" smtClean="0"/>
              <a:t>.</a:t>
            </a:r>
            <a:endParaRPr lang="en-US" sz="1300" dirty="0" smtClean="0"/>
          </a:p>
          <a:p>
            <a:r>
              <a:rPr lang="es-ES_tradnl" sz="1300" dirty="0" smtClean="0"/>
              <a:t>¿</a:t>
            </a:r>
            <a:r>
              <a:rPr lang="es-ES_tradnl" sz="1300" dirty="0"/>
              <a:t>De donde </a:t>
            </a:r>
            <a:r>
              <a:rPr lang="es-ES_tradnl" sz="1300" dirty="0" err="1"/>
              <a:t>sos</a:t>
            </a:r>
            <a:r>
              <a:rPr lang="es-ES_tradnl" sz="1300" dirty="0"/>
              <a:t>?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Soy </a:t>
            </a:r>
            <a:r>
              <a:rPr lang="es-ES_tradnl" sz="1300" dirty="0"/>
              <a:t>de La Ciudad de Guatemala</a:t>
            </a:r>
            <a:r>
              <a:rPr lang="es-ES_tradnl" sz="1300" dirty="0" smtClean="0"/>
              <a:t>.</a:t>
            </a:r>
            <a:r>
              <a:rPr lang="es-ES_tradnl" sz="1300" dirty="0"/>
              <a:t> </a:t>
            </a:r>
            <a:endParaRPr lang="en-US" sz="1300" dirty="0"/>
          </a:p>
          <a:p>
            <a:r>
              <a:rPr lang="es-ES_tradnl" sz="1300" dirty="0"/>
              <a:t>¿Cuantos años </a:t>
            </a:r>
            <a:r>
              <a:rPr lang="es-ES_tradnl" sz="1300" dirty="0" err="1"/>
              <a:t>tenes</a:t>
            </a:r>
            <a:r>
              <a:rPr lang="es-ES_tradnl" sz="1300" dirty="0"/>
              <a:t>?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Tengo </a:t>
            </a:r>
            <a:r>
              <a:rPr lang="es-ES_tradnl" sz="1300" dirty="0"/>
              <a:t>23 años.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¿</a:t>
            </a:r>
            <a:r>
              <a:rPr lang="es-ES_tradnl" sz="1300" dirty="0"/>
              <a:t>Por que viniste a Tulane</a:t>
            </a:r>
            <a:r>
              <a:rPr lang="es-ES_tradnl" sz="1300" dirty="0" smtClean="0"/>
              <a:t>?</a:t>
            </a:r>
            <a:endParaRPr lang="en-US" sz="1300" dirty="0" smtClean="0"/>
          </a:p>
          <a:p>
            <a:r>
              <a:rPr lang="es-ES_tradnl" sz="1300" dirty="0" smtClean="0"/>
              <a:t>Vine </a:t>
            </a:r>
            <a:r>
              <a:rPr lang="es-ES_tradnl" sz="1300" dirty="0"/>
              <a:t>a Tulane porque me ofrecieron una beca atlética y porque mi tío fue parte de esta universidad mucho antes de Katrina entonces se me hizo una buena oportunidad de venir acá a estudiar y a entrenar.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¿</a:t>
            </a:r>
            <a:r>
              <a:rPr lang="es-ES_tradnl" sz="1300" dirty="0"/>
              <a:t>En que año de la universidad estas?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Es </a:t>
            </a:r>
            <a:r>
              <a:rPr lang="es-ES_tradnl" sz="1300" dirty="0"/>
              <a:t>mi último </a:t>
            </a:r>
            <a:r>
              <a:rPr lang="es-ES_tradnl" sz="1300" dirty="0" smtClean="0"/>
              <a:t>año </a:t>
            </a:r>
            <a:r>
              <a:rPr lang="es-ES_tradnl" sz="1300" dirty="0"/>
              <a:t>de la universidad.  Me graduó en mayo de este año.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¿</a:t>
            </a:r>
            <a:r>
              <a:rPr lang="es-ES_tradnl" sz="1300" dirty="0"/>
              <a:t>Cual es tu </a:t>
            </a:r>
            <a:r>
              <a:rPr lang="es-ES_tradnl" sz="1300" dirty="0" smtClean="0"/>
              <a:t>mejor </a:t>
            </a:r>
            <a:r>
              <a:rPr lang="es-ES_tradnl" sz="1300" dirty="0"/>
              <a:t>marca de atletismo?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Mi </a:t>
            </a:r>
            <a:r>
              <a:rPr lang="es-ES_tradnl" sz="1300" dirty="0"/>
              <a:t>evento es salto triple y mi mejor marca es 13 metros con 18 centímetros.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¿</a:t>
            </a:r>
            <a:r>
              <a:rPr lang="es-ES_tradnl" sz="1300" dirty="0"/>
              <a:t>Que te gusta hacer cuando no estas practicando?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Me </a:t>
            </a:r>
            <a:r>
              <a:rPr lang="es-ES_tradnl" sz="1300" dirty="0"/>
              <a:t>gusta salir de fiesta, me gusta salir de fiesta, me gusta </a:t>
            </a:r>
            <a:r>
              <a:rPr lang="es-ES_tradnl" sz="1300" dirty="0" smtClean="0"/>
              <a:t>beber con </a:t>
            </a:r>
            <a:r>
              <a:rPr lang="es-ES_tradnl" sz="1300" dirty="0"/>
              <a:t>mis amigos y también me gusta ir a la iglesia.  </a:t>
            </a:r>
            <a:endParaRPr lang="en-US" sz="1300" dirty="0"/>
          </a:p>
          <a:p>
            <a:r>
              <a:rPr lang="es-ES_tradnl" sz="1300" dirty="0"/>
              <a:t> </a:t>
            </a:r>
            <a:r>
              <a:rPr lang="es-ES_tradnl" sz="1300" dirty="0" smtClean="0"/>
              <a:t>¿</a:t>
            </a:r>
            <a:r>
              <a:rPr lang="es-ES_tradnl" sz="1300" dirty="0"/>
              <a:t>Cual es tu bebida favorita</a:t>
            </a:r>
            <a:r>
              <a:rPr lang="es-ES_tradnl" sz="1300" dirty="0" smtClean="0"/>
              <a:t>?</a:t>
            </a:r>
            <a:endParaRPr lang="en-US" sz="1300" dirty="0"/>
          </a:p>
          <a:p>
            <a:r>
              <a:rPr lang="es-ES_tradnl" sz="1300" dirty="0"/>
              <a:t>Me gusta el tequila</a:t>
            </a:r>
            <a:r>
              <a:rPr lang="es-ES_tradnl" sz="1300" dirty="0" smtClean="0"/>
              <a:t>.</a:t>
            </a:r>
            <a:endParaRPr lang="en-US" sz="1300" dirty="0"/>
          </a:p>
        </p:txBody>
      </p:sp>
      <p:sp>
        <p:nvSpPr>
          <p:cNvPr id="4" name="TextBox 3"/>
          <p:cNvSpPr txBox="1"/>
          <p:nvPr/>
        </p:nvSpPr>
        <p:spPr>
          <a:xfrm>
            <a:off x="4835554" y="539368"/>
            <a:ext cx="4102894" cy="6694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¿Que estudias?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Estudio salud publica.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¿Que piensas hacer con eso?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Cuando regrese a Guatemala, espero sacar mi maestría en epidemiologia y enfocarme en eso en Guatemala.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¿Cual es tu comida favorita de tu país?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Me gustan los </a:t>
            </a:r>
            <a:r>
              <a:rPr lang="es-ES_tradnl" sz="1300" dirty="0" err="1" smtClean="0"/>
              <a:t>paches</a:t>
            </a:r>
            <a:r>
              <a:rPr lang="es-ES_tradnl" sz="1300" dirty="0" smtClean="0"/>
              <a:t>, que son como pequeños tamales hechos de papas que tienen adentro pollo y son bastantes populares.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¿Que extrañas mas de tu país?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El clima, creo que Guatemala tiene el mejor clima del todo el mundo.  No es caloroso ni tampoco frio esta templado. 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¿Cual es tu favorita cosa que hacer cuando estas en casa?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Me gusta pasar tiempo con mis amigos y irme de viajes, conocer el interior o exterior del país.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¿Tienes novio?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No, no tengo novio.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¿Quieres novio?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Quiero novio.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¿Cuantos hermanos </a:t>
            </a:r>
            <a:r>
              <a:rPr lang="es-ES_tradnl" sz="1300" dirty="0" err="1" smtClean="0"/>
              <a:t>tenes</a:t>
            </a:r>
            <a:r>
              <a:rPr lang="es-ES_tradnl" sz="1300" dirty="0" smtClean="0"/>
              <a:t>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Tengo dos hermanos, mi hermano Carlos que tiene 21, y mi hermana Raquel que tiene 18.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¿Te gusta salir?  Pues ya sabemos que si.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Me encanta salir.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¿Que tipo de música escuchan en tu país?</a:t>
            </a:r>
            <a:endParaRPr lang="en-US" sz="1300" dirty="0" smtClean="0"/>
          </a:p>
          <a:p>
            <a:pPr marL="285750" indent="-285750">
              <a:buFont typeface="Arial"/>
              <a:buChar char="•"/>
            </a:pPr>
            <a:r>
              <a:rPr lang="es-ES_tradnl" sz="1300" dirty="0" smtClean="0"/>
              <a:t>Escuchan de todo un poco.  Todo la música latina desde merengue hasta reggaetón incluso marimba que es el instrumento nacional del país. </a:t>
            </a:r>
            <a:endParaRPr lang="en-US" sz="1300" dirty="0" smtClean="0"/>
          </a:p>
          <a:p>
            <a:endParaRPr lang="en-US" sz="1300" dirty="0" smtClean="0"/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95127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7484" y="0"/>
            <a:ext cx="4850513" cy="539368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Segunda transcripción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7486"/>
            <a:ext cx="3857352" cy="6072483"/>
          </a:xfrm>
        </p:spPr>
        <p:txBody>
          <a:bodyPr>
            <a:normAutofit/>
          </a:bodyPr>
          <a:lstStyle/>
          <a:p>
            <a:r>
              <a:rPr lang="en-US" sz="1100" dirty="0"/>
              <a:t>¿</a:t>
            </a:r>
            <a:r>
              <a:rPr lang="es-ES_tradnl" sz="1100" dirty="0"/>
              <a:t>Como te llamas?</a:t>
            </a:r>
            <a:endParaRPr lang="en-US" sz="1100" dirty="0"/>
          </a:p>
          <a:p>
            <a:r>
              <a:rPr lang="es-ES_tradnl" sz="1100" dirty="0" err="1"/>
              <a:t>Daliadiz</a:t>
            </a:r>
            <a:r>
              <a:rPr lang="es-ES_tradnl" sz="1100" dirty="0"/>
              <a:t> Ortiz </a:t>
            </a:r>
            <a:r>
              <a:rPr lang="es-ES_tradnl" sz="1100" dirty="0" err="1"/>
              <a:t>Carrasquillo</a:t>
            </a:r>
            <a:r>
              <a:rPr lang="es-ES_tradnl" sz="1100" dirty="0"/>
              <a:t>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Y de donde </a:t>
            </a:r>
            <a:r>
              <a:rPr lang="es-ES_tradnl" sz="1100" dirty="0" err="1"/>
              <a:t>sos</a:t>
            </a:r>
            <a:r>
              <a:rPr lang="es-ES_tradnl" sz="1100" dirty="0"/>
              <a:t>?</a:t>
            </a:r>
            <a:endParaRPr lang="en-US" sz="1100" dirty="0"/>
          </a:p>
          <a:p>
            <a:r>
              <a:rPr lang="es-ES_tradnl" sz="1100" dirty="0"/>
              <a:t>De Cidra, Puerto Rico.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Cuantos años </a:t>
            </a:r>
            <a:r>
              <a:rPr lang="es-ES_tradnl" sz="1100" dirty="0" err="1"/>
              <a:t>tenes</a:t>
            </a:r>
            <a:r>
              <a:rPr lang="es-ES_tradnl" sz="1100" dirty="0"/>
              <a:t>?</a:t>
            </a:r>
            <a:endParaRPr lang="en-US" sz="1100" dirty="0"/>
          </a:p>
          <a:p>
            <a:r>
              <a:rPr lang="es-ES_tradnl" sz="1100" dirty="0"/>
              <a:t>19.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Por que viniste a Tulane?</a:t>
            </a:r>
            <a:endParaRPr lang="en-US" sz="1100" dirty="0"/>
          </a:p>
          <a:p>
            <a:r>
              <a:rPr lang="es-ES_tradnl" sz="1100" dirty="0"/>
              <a:t>Vine a Tulane porque tuve unas amigas latinas que me convencieron a venir a Tulane porque eran muy felices.  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Como conociste a esas amigas?</a:t>
            </a:r>
            <a:endParaRPr lang="en-US" sz="1100" dirty="0"/>
          </a:p>
          <a:p>
            <a:r>
              <a:rPr lang="es-ES_tradnl" sz="1100" dirty="0"/>
              <a:t>Yo hago deportes y me trajeron a una visita de recluta y las conocí así, en la visita.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En que ano de la universidad estas?</a:t>
            </a:r>
            <a:endParaRPr lang="en-US" sz="1100" dirty="0"/>
          </a:p>
          <a:p>
            <a:r>
              <a:rPr lang="es-ES_tradnl" sz="1100" dirty="0"/>
              <a:t>Segundo ano.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Que deporte practicas?</a:t>
            </a:r>
            <a:endParaRPr lang="en-US" sz="1100" dirty="0"/>
          </a:p>
          <a:p>
            <a:r>
              <a:rPr lang="es-ES_tradnl" sz="1100" dirty="0"/>
              <a:t>Pista y campo.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Cual es tu evento de atletismo?</a:t>
            </a:r>
            <a:endParaRPr lang="en-US" sz="1100" dirty="0"/>
          </a:p>
          <a:p>
            <a:r>
              <a:rPr lang="es-ES_tradnl" sz="1100" dirty="0"/>
              <a:t>Jabalina, lanzamiento de jabalina.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Cual es tu mejor marca?</a:t>
            </a:r>
            <a:endParaRPr lang="en-US" sz="1100" dirty="0"/>
          </a:p>
          <a:p>
            <a:r>
              <a:rPr lang="es-ES_tradnl" sz="1100" dirty="0"/>
              <a:t>53.80 metros.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Que te gusta hacer cuando no estas practicando?</a:t>
            </a:r>
            <a:endParaRPr lang="en-US" sz="1100" dirty="0"/>
          </a:p>
          <a:p>
            <a:r>
              <a:rPr lang="es-ES_tradnl" sz="1100" dirty="0"/>
              <a:t>Me gusta tocar instrumentos. 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Cuales?</a:t>
            </a:r>
            <a:endParaRPr lang="en-US" sz="1100" dirty="0"/>
          </a:p>
          <a:p>
            <a:r>
              <a:rPr lang="es-ES_tradnl" sz="1100" dirty="0"/>
              <a:t>La guitarra, ukelele y percusión.</a:t>
            </a:r>
            <a:endParaRPr lang="en-US" sz="1100" dirty="0"/>
          </a:p>
          <a:p>
            <a:r>
              <a:rPr lang="en-US" sz="1100" dirty="0"/>
              <a:t>¿</a:t>
            </a:r>
            <a:r>
              <a:rPr lang="es-ES_tradnl" sz="1100" dirty="0"/>
              <a:t>Que estudias?</a:t>
            </a:r>
            <a:endParaRPr lang="en-US" sz="1100" dirty="0"/>
          </a:p>
          <a:p>
            <a:r>
              <a:rPr lang="es-ES_tradnl" sz="1100" dirty="0"/>
              <a:t>Estudio comunicaciones</a:t>
            </a:r>
            <a:r>
              <a:rPr lang="es-ES_tradnl" sz="1100" dirty="0" smtClean="0"/>
              <a:t>.</a:t>
            </a:r>
          </a:p>
          <a:p>
            <a:r>
              <a:rPr lang="en-US" sz="1100" dirty="0" smtClean="0"/>
              <a:t>¿</a:t>
            </a:r>
            <a:r>
              <a:rPr lang="es-ES_tradnl" sz="1100" dirty="0" smtClean="0"/>
              <a:t>Que quieres hacer con eso?</a:t>
            </a:r>
            <a:endParaRPr lang="en-US" sz="1100" dirty="0" smtClean="0"/>
          </a:p>
          <a:p>
            <a:r>
              <a:rPr lang="es-ES_tradnl" sz="1100" dirty="0" smtClean="0"/>
              <a:t>Quiero trabajar en la industria deportiva de Nike.</a:t>
            </a:r>
            <a:endParaRPr lang="en-US" sz="1100" dirty="0" smtClean="0"/>
          </a:p>
          <a:p>
            <a:r>
              <a:rPr lang="en-US" sz="1100" dirty="0" smtClean="0"/>
              <a:t>¿</a:t>
            </a:r>
            <a:r>
              <a:rPr lang="es-ES_tradnl" sz="1100" dirty="0" smtClean="0"/>
              <a:t>Cual es tu comida favorita de tu isla?</a:t>
            </a:r>
            <a:endParaRPr lang="en-US" sz="1100" dirty="0" smtClean="0"/>
          </a:p>
          <a:p>
            <a:r>
              <a:rPr lang="es-ES_tradnl" sz="1100" dirty="0" smtClean="0"/>
              <a:t>Arroz con gandules y pasteles.</a:t>
            </a:r>
            <a:endParaRPr lang="en-US" sz="1100" dirty="0" smtClean="0"/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4982086" y="634927"/>
            <a:ext cx="4037769" cy="584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Que son?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El arroz con gandules es un tipo de arroz amarillo con gandules y los pasteles son una maza de plátano que tiene pollo adentro. 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Que extrañas mas de tu isla?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Lo mas que extraño es las playas.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Cual es tu playa favorita?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Flamenco en Culebra.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Que te gusta hacer mas cuando estas en tu país?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Me gusta surfear.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Cuando aprendiste a surfear?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Cuando tenia 5 añitos.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Tienes novio?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No, no tengo novio.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Quieres novio?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Nena, no quiero novio.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Cuantos hermanos </a:t>
            </a:r>
            <a:r>
              <a:rPr lang="es-ES_tradnl" sz="1100" dirty="0" err="1" smtClean="0"/>
              <a:t>tenes</a:t>
            </a:r>
            <a:r>
              <a:rPr lang="es-ES_tradnl" sz="1100" dirty="0" smtClean="0"/>
              <a:t>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Uno, tiene 23 años.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Esta en la universidad?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Esta en New York City trabajando.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Te gusta salir?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No, lo odio.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No te gusta bailar?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No, no me gusta.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Te gusta beber?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No, no me gusta beber, me gusta quedarme en mi cuarto viendo peliculitas.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Que tipo de música escuchan en Puerto Rico?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Mucho reggaetón.  </a:t>
            </a:r>
            <a:r>
              <a:rPr lang="es-ES_tradnl" sz="1100" dirty="0" err="1" smtClean="0"/>
              <a:t>Daddy</a:t>
            </a:r>
            <a:r>
              <a:rPr lang="es-ES_tradnl" sz="1100" dirty="0" smtClean="0"/>
              <a:t> </a:t>
            </a:r>
            <a:r>
              <a:rPr lang="es-ES_tradnl" sz="1100" dirty="0" err="1" smtClean="0"/>
              <a:t>Yankee</a:t>
            </a:r>
            <a:r>
              <a:rPr lang="es-ES_tradnl" sz="1100" dirty="0" smtClean="0"/>
              <a:t>, Plan B, Arcángel, </a:t>
            </a:r>
            <a:r>
              <a:rPr lang="es-ES_tradnl" sz="1100" dirty="0" err="1" smtClean="0"/>
              <a:t>Pitbull</a:t>
            </a:r>
            <a:r>
              <a:rPr lang="es-ES_tradnl" sz="1100" dirty="0" smtClean="0"/>
              <a:t>, Tito El </a:t>
            </a:r>
            <a:r>
              <a:rPr lang="es-ES_tradnl" sz="1100" dirty="0" err="1" smtClean="0"/>
              <a:t>Bambino</a:t>
            </a:r>
            <a:r>
              <a:rPr lang="es-ES_tradnl" sz="1100" dirty="0" smtClean="0"/>
              <a:t>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Salsa?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Marc Anthony, J. Fonseca.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¿</a:t>
            </a:r>
            <a:r>
              <a:rPr lang="es-ES_tradnl" sz="1100" dirty="0" smtClean="0"/>
              <a:t>Y te gustan esos artistas?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No, los odio.</a:t>
            </a:r>
            <a:r>
              <a:rPr lang="en-US" sz="1100" dirty="0" smtClean="0"/>
              <a:t> 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7372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1486</Words>
  <Application>Microsoft Macintosh PowerPoint</Application>
  <PresentationFormat>On-screen Show (4:3)</PresentationFormat>
  <Paragraphs>190</Paragraphs>
  <Slides>14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Presentación Final</vt:lpstr>
      <vt:lpstr>PowerPoint Presentation</vt:lpstr>
      <vt:lpstr>PowerPoint Presentation</vt:lpstr>
      <vt:lpstr>El español de Guatemala</vt:lpstr>
      <vt:lpstr>Rasgos fónicos de Guate</vt:lpstr>
      <vt:lpstr>El español de Puerto Rico</vt:lpstr>
      <vt:lpstr>Rasgos de Puerto Rico</vt:lpstr>
      <vt:lpstr>Rasgos cont..</vt:lpstr>
      <vt:lpstr>PowerPoint Presentation</vt:lpstr>
      <vt:lpstr>Grabación </vt:lpstr>
      <vt:lpstr>Ejemplos de la primer grabación</vt:lpstr>
      <vt:lpstr>Entrevistas </vt:lpstr>
      <vt:lpstr>Primera transcripción</vt:lpstr>
      <vt:lpstr>Segunda transcripción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Kreutzberg</dc:creator>
  <cp:lastModifiedBy>Michelle Kreutzberg</cp:lastModifiedBy>
  <cp:revision>29</cp:revision>
  <dcterms:created xsi:type="dcterms:W3CDTF">2014-04-28T05:55:05Z</dcterms:created>
  <dcterms:modified xsi:type="dcterms:W3CDTF">2014-04-28T15:26:29Z</dcterms:modified>
</cp:coreProperties>
</file>